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Nautilius Pompilius" charset="1" panose="02000000000000000000"/>
      <p:regular r:id="rId18"/>
    </p:embeddedFont>
    <p:embeddedFont>
      <p:font typeface="Jua" charset="1" panose="00000000000000000000"/>
      <p:regular r:id="rId19"/>
    </p:embeddedFont>
    <p:embeddedFont>
      <p:font typeface="League Spartan" charset="1" panose="00000800000000000000"/>
      <p:regular r:id="rId20"/>
    </p:embeddedFont>
    <p:embeddedFont>
      <p:font typeface="Hammersmith One" charset="1" panose="02010703030501060504"/>
      <p:regular r:id="rId21"/>
    </p:embeddedFont>
    <p:embeddedFont>
      <p:font typeface="Fredoka" charset="1" panose="020000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svg" Type="http://schemas.openxmlformats.org/officeDocument/2006/relationships/image"/><Relationship Id="rId2" Target="../media/image1.pn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Relationship Id="rId9" Target="../media/image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sv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24.png" Type="http://schemas.openxmlformats.org/officeDocument/2006/relationships/image"/><Relationship Id="rId8" Target="../media/image25.svg" Type="http://schemas.openxmlformats.org/officeDocument/2006/relationships/image"/><Relationship Id="rId9" Target="../media/image26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sv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24.png" Type="http://schemas.openxmlformats.org/officeDocument/2006/relationships/image"/><Relationship Id="rId8" Target="../media/image25.svg" Type="http://schemas.openxmlformats.org/officeDocument/2006/relationships/image"/><Relationship Id="rId9" Target="../media/image26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sv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24.png" Type="http://schemas.openxmlformats.org/officeDocument/2006/relationships/image"/><Relationship Id="rId8" Target="../media/image25.svg" Type="http://schemas.openxmlformats.org/officeDocument/2006/relationships/image"/><Relationship Id="rId9" Target="../media/image2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sv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24.png" Type="http://schemas.openxmlformats.org/officeDocument/2006/relationships/image"/><Relationship Id="rId8" Target="../media/image25.svg" Type="http://schemas.openxmlformats.org/officeDocument/2006/relationships/image"/><Relationship Id="rId9" Target="../media/image26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svg" Type="http://schemas.openxmlformats.org/officeDocument/2006/relationships/image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24.png" Type="http://schemas.openxmlformats.org/officeDocument/2006/relationships/image"/><Relationship Id="rId8" Target="../media/image25.svg" Type="http://schemas.openxmlformats.org/officeDocument/2006/relationships/image"/><Relationship Id="rId9" Target="../media/image26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1914" y="4951029"/>
            <a:ext cx="5788321" cy="5230538"/>
          </a:xfrm>
          <a:custGeom>
            <a:avLst/>
            <a:gdLst/>
            <a:ahLst/>
            <a:cxnLst/>
            <a:rect r="r" b="b" t="t" l="l"/>
            <a:pathLst>
              <a:path h="5230538" w="5788321">
                <a:moveTo>
                  <a:pt x="0" y="0"/>
                </a:moveTo>
                <a:lnTo>
                  <a:pt x="5788321" y="0"/>
                </a:lnTo>
                <a:lnTo>
                  <a:pt x="5788321" y="5230538"/>
                </a:lnTo>
                <a:lnTo>
                  <a:pt x="0" y="523053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3412076">
            <a:off x="3663081" y="605012"/>
            <a:ext cx="3416314" cy="2608821"/>
          </a:xfrm>
          <a:custGeom>
            <a:avLst/>
            <a:gdLst/>
            <a:ahLst/>
            <a:cxnLst/>
            <a:rect r="r" b="b" t="t" l="l"/>
            <a:pathLst>
              <a:path h="2608821" w="3416314">
                <a:moveTo>
                  <a:pt x="0" y="0"/>
                </a:moveTo>
                <a:lnTo>
                  <a:pt x="3416313" y="0"/>
                </a:lnTo>
                <a:lnTo>
                  <a:pt x="3416313" y="2608821"/>
                </a:lnTo>
                <a:lnTo>
                  <a:pt x="0" y="260882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-3000892">
            <a:off x="15111644" y="7907280"/>
            <a:ext cx="3385245" cy="2702041"/>
          </a:xfrm>
          <a:custGeom>
            <a:avLst/>
            <a:gdLst/>
            <a:ahLst/>
            <a:cxnLst/>
            <a:rect r="r" b="b" t="t" l="l"/>
            <a:pathLst>
              <a:path h="2702041" w="3385245">
                <a:moveTo>
                  <a:pt x="0" y="2702040"/>
                </a:moveTo>
                <a:lnTo>
                  <a:pt x="3385245" y="2702040"/>
                </a:lnTo>
                <a:lnTo>
                  <a:pt x="3385245" y="0"/>
                </a:lnTo>
                <a:lnTo>
                  <a:pt x="0" y="0"/>
                </a:lnTo>
                <a:lnTo>
                  <a:pt x="0" y="270204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-219490">
            <a:off x="617190" y="2502468"/>
            <a:ext cx="21501757" cy="2939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78"/>
              </a:lnSpc>
            </a:pPr>
            <a:r>
              <a:rPr lang="en-US" sz="8412" spc="-252">
                <a:solidFill>
                  <a:srgbClr val="4A71F6"/>
                </a:solidFill>
                <a:latin typeface="Nautilius Pompilius"/>
                <a:ea typeface="Nautilius Pompilius"/>
                <a:cs typeface="Nautilius Pompilius"/>
                <a:sym typeface="Nautilius Pompilius"/>
              </a:rPr>
              <a:t>Perkembangan Media,</a:t>
            </a:r>
          </a:p>
          <a:p>
            <a:pPr algn="ctr">
              <a:lnSpc>
                <a:spcPts val="11778"/>
              </a:lnSpc>
            </a:pPr>
            <a:r>
              <a:rPr lang="en-US" sz="8412" spc="-252">
                <a:solidFill>
                  <a:srgbClr val="4A71F6"/>
                </a:solidFill>
                <a:latin typeface="Nautilius Pompilius"/>
                <a:ea typeface="Nautilius Pompilius"/>
                <a:cs typeface="Nautilius Pompilius"/>
                <a:sym typeface="Nautilius Pompilius"/>
              </a:rPr>
              <a:t>Teknologi Digital, dan isu Global</a:t>
            </a:r>
          </a:p>
        </p:txBody>
      </p:sp>
      <p:sp>
        <p:nvSpPr>
          <p:cNvPr name="TextBox 7" id="7"/>
          <p:cNvSpPr txBox="true"/>
          <p:nvPr/>
        </p:nvSpPr>
        <p:spPr>
          <a:xfrm rot="151373">
            <a:off x="6942192" y="8030361"/>
            <a:ext cx="8251329" cy="1386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21"/>
              </a:lnSpc>
            </a:pPr>
            <a:r>
              <a:rPr lang="en-US" sz="5658">
                <a:solidFill>
                  <a:srgbClr val="000001"/>
                </a:solidFill>
                <a:latin typeface="Jua"/>
                <a:ea typeface="Jua"/>
                <a:cs typeface="Jua"/>
                <a:sym typeface="Jua"/>
              </a:rPr>
              <a:t>Aqeela Syakura/X-BP/05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-6519825">
            <a:off x="15114179" y="273325"/>
            <a:ext cx="3385245" cy="2702041"/>
          </a:xfrm>
          <a:custGeom>
            <a:avLst/>
            <a:gdLst/>
            <a:ahLst/>
            <a:cxnLst/>
            <a:rect r="r" b="b" t="t" l="l"/>
            <a:pathLst>
              <a:path h="2702041" w="3385245">
                <a:moveTo>
                  <a:pt x="0" y="2702041"/>
                </a:moveTo>
                <a:lnTo>
                  <a:pt x="3385245" y="2702041"/>
                </a:lnTo>
                <a:lnTo>
                  <a:pt x="3385245" y="0"/>
                </a:lnTo>
                <a:lnTo>
                  <a:pt x="0" y="0"/>
                </a:lnTo>
                <a:lnTo>
                  <a:pt x="0" y="270204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196909" y="1844915"/>
            <a:ext cx="16530044" cy="8163419"/>
            <a:chOff x="0" y="0"/>
            <a:chExt cx="4353592" cy="215003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353592" cy="2150036"/>
            </a:xfrm>
            <a:custGeom>
              <a:avLst/>
              <a:gdLst/>
              <a:ahLst/>
              <a:cxnLst/>
              <a:rect r="r" b="b" t="t" l="l"/>
              <a:pathLst>
                <a:path h="2150036" w="4353592">
                  <a:moveTo>
                    <a:pt x="23886" y="0"/>
                  </a:moveTo>
                  <a:lnTo>
                    <a:pt x="4329705" y="0"/>
                  </a:lnTo>
                  <a:cubicBezTo>
                    <a:pt x="4342897" y="0"/>
                    <a:pt x="4353592" y="10694"/>
                    <a:pt x="4353592" y="23886"/>
                  </a:cubicBezTo>
                  <a:lnTo>
                    <a:pt x="4353592" y="2126150"/>
                  </a:lnTo>
                  <a:cubicBezTo>
                    <a:pt x="4353592" y="2132485"/>
                    <a:pt x="4351075" y="2138561"/>
                    <a:pt x="4346596" y="2143040"/>
                  </a:cubicBezTo>
                  <a:cubicBezTo>
                    <a:pt x="4342116" y="2147520"/>
                    <a:pt x="4336040" y="2150036"/>
                    <a:pt x="4329705" y="2150036"/>
                  </a:cubicBezTo>
                  <a:lnTo>
                    <a:pt x="23886" y="2150036"/>
                  </a:lnTo>
                  <a:cubicBezTo>
                    <a:pt x="17551" y="2150036"/>
                    <a:pt x="11476" y="2147520"/>
                    <a:pt x="6996" y="2143040"/>
                  </a:cubicBezTo>
                  <a:cubicBezTo>
                    <a:pt x="2517" y="2138561"/>
                    <a:pt x="0" y="2132485"/>
                    <a:pt x="0" y="2126150"/>
                  </a:cubicBezTo>
                  <a:lnTo>
                    <a:pt x="0" y="23886"/>
                  </a:lnTo>
                  <a:cubicBezTo>
                    <a:pt x="0" y="10694"/>
                    <a:pt x="10694" y="0"/>
                    <a:pt x="23886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4353592" cy="21881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256755" y="7852287"/>
            <a:ext cx="1328909" cy="2156047"/>
          </a:xfrm>
          <a:custGeom>
            <a:avLst/>
            <a:gdLst/>
            <a:ahLst/>
            <a:cxnLst/>
            <a:rect r="r" b="b" t="t" l="l"/>
            <a:pathLst>
              <a:path h="2156047" w="1328909">
                <a:moveTo>
                  <a:pt x="0" y="0"/>
                </a:moveTo>
                <a:lnTo>
                  <a:pt x="1328909" y="0"/>
                </a:lnTo>
                <a:lnTo>
                  <a:pt x="1328909" y="2156047"/>
                </a:lnTo>
                <a:lnTo>
                  <a:pt x="0" y="21560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312350" y="962025"/>
            <a:ext cx="13394922" cy="6623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47274" indent="-423637" lvl="1">
              <a:lnSpc>
                <a:spcPts val="5494"/>
              </a:lnSpc>
              <a:spcBef>
                <a:spcPct val="0"/>
              </a:spcBef>
              <a:buAutoNum type="arabicPeriod" startAt="1"/>
            </a:pPr>
            <a:r>
              <a:rPr lang="en-US" sz="3924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Pengenalan Media (Analog&gt; New Media)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585664" y="2039482"/>
            <a:ext cx="6992205" cy="6260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a.Media Analog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Media analog adalah media yang menggunakan sinyal kontinu (gelombang fisik).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Contoh: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·Televisi tabung (TV analog) 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·Radio AM/FM 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·Kaset pita (VHS) 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·Film seluloid 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Ciri-ciri: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·Kualitas mudah menurun 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·Rentan gangguan sinyal </a:t>
            </a:r>
          </a:p>
          <a:p>
            <a:pPr algn="l">
              <a:lnSpc>
                <a:spcPts val="3534"/>
              </a:lnSpc>
            </a:pPr>
            <a:r>
              <a:rPr lang="en-US" sz="2524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·Proses editing manual </a:t>
            </a:r>
          </a:p>
          <a:p>
            <a:pPr algn="l">
              <a:lnSpc>
                <a:spcPts val="3534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8577869" y="2058532"/>
            <a:ext cx="8228932" cy="76373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a.Media Digital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Media digital menggunakan sinyal berbasis data (biner: 0 dan 1).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Contoh: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·Kamera digital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·Video digital (MP4, AVI)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·Audio digital (MP3)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·Platform streaming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Keunggulan: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·Kualitas lebih stabil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·Mudah disimpan dan didistribusikan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·Editing lebih fleksibel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b.New Media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Media berbasis internet dan interaktif.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Contoh: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·Media sosial (YouTube, Instagram, TikTok)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·Website &amp; blog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·Aplikasi streaming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Karakteristik: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·Interaktif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·Real-time </a:t>
            </a:r>
          </a:p>
          <a:p>
            <a:pPr algn="l">
              <a:lnSpc>
                <a:spcPts val="2744"/>
              </a:lnSpc>
            </a:pPr>
            <a:r>
              <a:rPr lang="en-US" sz="1960">
                <a:solidFill>
                  <a:srgbClr val="FBFCFE"/>
                </a:solidFill>
                <a:latin typeface="Hammersmith One"/>
                <a:ea typeface="Hammersmith One"/>
                <a:cs typeface="Hammersmith One"/>
                <a:sym typeface="Hammersmith One"/>
              </a:rPr>
              <a:t>·User-generated content </a:t>
            </a:r>
          </a:p>
          <a:p>
            <a:pPr algn="l">
              <a:lnSpc>
                <a:spcPts val="2744"/>
              </a:lnSpc>
              <a:spcBef>
                <a:spcPct val="0"/>
              </a:spcBef>
            </a:pPr>
          </a:p>
        </p:txBody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57531" y="7735565"/>
            <a:ext cx="2439252" cy="2390467"/>
          </a:xfrm>
          <a:custGeom>
            <a:avLst/>
            <a:gdLst/>
            <a:ahLst/>
            <a:cxnLst/>
            <a:rect r="r" b="b" t="t" l="l"/>
            <a:pathLst>
              <a:path h="2390467" w="2439252">
                <a:moveTo>
                  <a:pt x="0" y="0"/>
                </a:moveTo>
                <a:lnTo>
                  <a:pt x="2439252" y="0"/>
                </a:lnTo>
                <a:lnTo>
                  <a:pt x="2439252" y="2390467"/>
                </a:lnTo>
                <a:lnTo>
                  <a:pt x="0" y="23904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426795" y="7200900"/>
            <a:ext cx="4517246" cy="4114800"/>
          </a:xfrm>
          <a:custGeom>
            <a:avLst/>
            <a:gdLst/>
            <a:ahLst/>
            <a:cxnLst/>
            <a:rect r="r" b="b" t="t" l="l"/>
            <a:pathLst>
              <a:path h="4114800" w="4517246">
                <a:moveTo>
                  <a:pt x="0" y="0"/>
                </a:moveTo>
                <a:lnTo>
                  <a:pt x="4517246" y="0"/>
                </a:lnTo>
                <a:lnTo>
                  <a:pt x="45172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614521">
            <a:off x="-156479" y="-124549"/>
            <a:ext cx="2370358" cy="1810091"/>
          </a:xfrm>
          <a:custGeom>
            <a:avLst/>
            <a:gdLst/>
            <a:ahLst/>
            <a:cxnLst/>
            <a:rect r="r" b="b" t="t" l="l"/>
            <a:pathLst>
              <a:path h="1810091" w="2370358">
                <a:moveTo>
                  <a:pt x="0" y="0"/>
                </a:moveTo>
                <a:lnTo>
                  <a:pt x="2370358" y="0"/>
                </a:lnTo>
                <a:lnTo>
                  <a:pt x="2370358" y="1810092"/>
                </a:lnTo>
                <a:lnTo>
                  <a:pt x="0" y="18100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true" rot="-7073110">
            <a:off x="15998332" y="766910"/>
            <a:ext cx="1992026" cy="1589999"/>
          </a:xfrm>
          <a:custGeom>
            <a:avLst/>
            <a:gdLst/>
            <a:ahLst/>
            <a:cxnLst/>
            <a:rect r="r" b="b" t="t" l="l"/>
            <a:pathLst>
              <a:path h="1589999" w="1992026">
                <a:moveTo>
                  <a:pt x="0" y="1589999"/>
                </a:moveTo>
                <a:lnTo>
                  <a:pt x="1992026" y="1589999"/>
                </a:lnTo>
                <a:lnTo>
                  <a:pt x="1992026" y="0"/>
                </a:lnTo>
                <a:lnTo>
                  <a:pt x="0" y="0"/>
                </a:lnTo>
                <a:lnTo>
                  <a:pt x="0" y="1589999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881721" y="2814094"/>
            <a:ext cx="4118672" cy="5657850"/>
            <a:chOff x="0" y="0"/>
            <a:chExt cx="1084753" cy="149013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84753" cy="1490133"/>
            </a:xfrm>
            <a:custGeom>
              <a:avLst/>
              <a:gdLst/>
              <a:ahLst/>
              <a:cxnLst/>
              <a:rect r="r" b="b" t="t" l="l"/>
              <a:pathLst>
                <a:path h="1490133" w="1084753">
                  <a:moveTo>
                    <a:pt x="95865" y="0"/>
                  </a:moveTo>
                  <a:lnTo>
                    <a:pt x="988888" y="0"/>
                  </a:lnTo>
                  <a:cubicBezTo>
                    <a:pt x="1014313" y="0"/>
                    <a:pt x="1038697" y="10100"/>
                    <a:pt x="1056675" y="28078"/>
                  </a:cubicBezTo>
                  <a:cubicBezTo>
                    <a:pt x="1074653" y="46057"/>
                    <a:pt x="1084753" y="70440"/>
                    <a:pt x="1084753" y="95865"/>
                  </a:cubicBezTo>
                  <a:lnTo>
                    <a:pt x="1084753" y="1394268"/>
                  </a:lnTo>
                  <a:cubicBezTo>
                    <a:pt x="1084753" y="1419693"/>
                    <a:pt x="1074653" y="1444077"/>
                    <a:pt x="1056675" y="1462055"/>
                  </a:cubicBezTo>
                  <a:cubicBezTo>
                    <a:pt x="1038697" y="1480033"/>
                    <a:pt x="1014313" y="1490133"/>
                    <a:pt x="988888" y="1490133"/>
                  </a:cubicBezTo>
                  <a:lnTo>
                    <a:pt x="95865" y="1490133"/>
                  </a:lnTo>
                  <a:cubicBezTo>
                    <a:pt x="70440" y="1490133"/>
                    <a:pt x="46057" y="1480033"/>
                    <a:pt x="28078" y="1462055"/>
                  </a:cubicBezTo>
                  <a:cubicBezTo>
                    <a:pt x="10100" y="1444077"/>
                    <a:pt x="0" y="1419693"/>
                    <a:pt x="0" y="1394268"/>
                  </a:cubicBezTo>
                  <a:lnTo>
                    <a:pt x="0" y="95865"/>
                  </a:lnTo>
                  <a:cubicBezTo>
                    <a:pt x="0" y="70440"/>
                    <a:pt x="10100" y="46057"/>
                    <a:pt x="28078" y="28078"/>
                  </a:cubicBezTo>
                  <a:cubicBezTo>
                    <a:pt x="46057" y="10100"/>
                    <a:pt x="70440" y="0"/>
                    <a:pt x="95865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084753" cy="1528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2938885" y="475378"/>
            <a:ext cx="12410231" cy="1648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27322" indent="-513661" lvl="1">
              <a:lnSpc>
                <a:spcPts val="6661"/>
              </a:lnSpc>
              <a:buAutoNum type="arabicPeriod" startAt="1"/>
            </a:pPr>
            <a:r>
              <a:rPr lang="en-US" sz="4758">
                <a:solidFill>
                  <a:srgbClr val="203889"/>
                </a:solidFill>
                <a:latin typeface="Fredoka"/>
                <a:ea typeface="Fredoka"/>
                <a:cs typeface="Fredoka"/>
                <a:sym typeface="Fredoka"/>
              </a:rPr>
              <a:t>Perkembangan Teknologi Media Digital</a:t>
            </a:r>
          </a:p>
          <a:p>
            <a:pPr algn="ctr" marL="0" indent="0" lvl="0">
              <a:lnSpc>
                <a:spcPts val="6661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2232882" y="3298500"/>
            <a:ext cx="3416350" cy="4155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75"/>
              </a:lnSpc>
            </a:pPr>
            <a:r>
              <a:rPr lang="en-US" sz="5911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Aspek</a:t>
            </a:r>
          </a:p>
          <a:p>
            <a:pPr algn="l">
              <a:lnSpc>
                <a:spcPts val="8275"/>
              </a:lnSpc>
            </a:pPr>
            <a:r>
              <a:rPr lang="en-US" sz="5911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Kamera</a:t>
            </a:r>
          </a:p>
          <a:p>
            <a:pPr algn="l">
              <a:lnSpc>
                <a:spcPts val="8275"/>
              </a:lnSpc>
            </a:pPr>
            <a:r>
              <a:rPr lang="en-US" sz="5911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Editing</a:t>
            </a:r>
          </a:p>
          <a:p>
            <a:pPr algn="l" marL="0" indent="0" lvl="0">
              <a:lnSpc>
                <a:spcPts val="8275"/>
              </a:lnSpc>
              <a:spcBef>
                <a:spcPct val="0"/>
              </a:spcBef>
            </a:pPr>
            <a:r>
              <a:rPr lang="en-US" sz="5911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Distribusi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6794434" y="2814094"/>
            <a:ext cx="4118672" cy="5657850"/>
            <a:chOff x="0" y="0"/>
            <a:chExt cx="1084753" cy="149013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84753" cy="1490133"/>
            </a:xfrm>
            <a:custGeom>
              <a:avLst/>
              <a:gdLst/>
              <a:ahLst/>
              <a:cxnLst/>
              <a:rect r="r" b="b" t="t" l="l"/>
              <a:pathLst>
                <a:path h="1490133" w="1084753">
                  <a:moveTo>
                    <a:pt x="95865" y="0"/>
                  </a:moveTo>
                  <a:lnTo>
                    <a:pt x="988888" y="0"/>
                  </a:lnTo>
                  <a:cubicBezTo>
                    <a:pt x="1014313" y="0"/>
                    <a:pt x="1038697" y="10100"/>
                    <a:pt x="1056675" y="28078"/>
                  </a:cubicBezTo>
                  <a:cubicBezTo>
                    <a:pt x="1074653" y="46057"/>
                    <a:pt x="1084753" y="70440"/>
                    <a:pt x="1084753" y="95865"/>
                  </a:cubicBezTo>
                  <a:lnTo>
                    <a:pt x="1084753" y="1394268"/>
                  </a:lnTo>
                  <a:cubicBezTo>
                    <a:pt x="1084753" y="1419693"/>
                    <a:pt x="1074653" y="1444077"/>
                    <a:pt x="1056675" y="1462055"/>
                  </a:cubicBezTo>
                  <a:cubicBezTo>
                    <a:pt x="1038697" y="1480033"/>
                    <a:pt x="1014313" y="1490133"/>
                    <a:pt x="988888" y="1490133"/>
                  </a:cubicBezTo>
                  <a:lnTo>
                    <a:pt x="95865" y="1490133"/>
                  </a:lnTo>
                  <a:cubicBezTo>
                    <a:pt x="70440" y="1490133"/>
                    <a:pt x="46057" y="1480033"/>
                    <a:pt x="28078" y="1462055"/>
                  </a:cubicBezTo>
                  <a:cubicBezTo>
                    <a:pt x="10100" y="1444077"/>
                    <a:pt x="0" y="1419693"/>
                    <a:pt x="0" y="1394268"/>
                  </a:cubicBezTo>
                  <a:lnTo>
                    <a:pt x="0" y="95865"/>
                  </a:lnTo>
                  <a:cubicBezTo>
                    <a:pt x="0" y="70440"/>
                    <a:pt x="10100" y="46057"/>
                    <a:pt x="28078" y="28078"/>
                  </a:cubicBezTo>
                  <a:cubicBezTo>
                    <a:pt x="46057" y="10100"/>
                    <a:pt x="70440" y="0"/>
                    <a:pt x="95865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084753" cy="1528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6581995" y="3524065"/>
            <a:ext cx="4147543" cy="45827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84"/>
              </a:lnSpc>
            </a:pPr>
            <a:r>
              <a:rPr lang="en-US" sz="5203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Analog</a:t>
            </a:r>
          </a:p>
          <a:p>
            <a:pPr algn="l" marL="1123410" indent="-561705" lvl="1">
              <a:lnSpc>
                <a:spcPts val="7284"/>
              </a:lnSpc>
              <a:buFont typeface="Arial"/>
              <a:buChar char="•"/>
            </a:pPr>
            <a:r>
              <a:rPr lang="en-US" sz="5203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Film roll</a:t>
            </a:r>
          </a:p>
          <a:p>
            <a:pPr algn="l" marL="1123410" indent="-561705" lvl="1">
              <a:lnSpc>
                <a:spcPts val="7284"/>
              </a:lnSpc>
              <a:buFont typeface="Arial"/>
              <a:buChar char="•"/>
            </a:pPr>
            <a:r>
              <a:rPr lang="en-US" sz="5203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Manual </a:t>
            </a:r>
          </a:p>
          <a:p>
            <a:pPr algn="l" marL="1123410" indent="-561705" lvl="1">
              <a:lnSpc>
                <a:spcPts val="7284"/>
              </a:lnSpc>
              <a:buFont typeface="Arial"/>
              <a:buChar char="•"/>
            </a:pPr>
            <a:r>
              <a:rPr lang="en-US" sz="5203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Fisik</a:t>
            </a:r>
          </a:p>
          <a:p>
            <a:pPr algn="ctr" marL="0" indent="0" lvl="0">
              <a:lnSpc>
                <a:spcPts val="7284"/>
              </a:lnSpc>
              <a:spcBef>
                <a:spcPct val="0"/>
              </a:spcBef>
            </a:pPr>
          </a:p>
        </p:txBody>
      </p:sp>
      <p:grpSp>
        <p:nvGrpSpPr>
          <p:cNvPr name="Group 16" id="16"/>
          <p:cNvGrpSpPr/>
          <p:nvPr/>
        </p:nvGrpSpPr>
        <p:grpSpPr>
          <a:xfrm rot="0">
            <a:off x="11846556" y="2814094"/>
            <a:ext cx="4118672" cy="5657850"/>
            <a:chOff x="0" y="0"/>
            <a:chExt cx="1084753" cy="1490133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84753" cy="1490133"/>
            </a:xfrm>
            <a:custGeom>
              <a:avLst/>
              <a:gdLst/>
              <a:ahLst/>
              <a:cxnLst/>
              <a:rect r="r" b="b" t="t" l="l"/>
              <a:pathLst>
                <a:path h="1490133" w="1084753">
                  <a:moveTo>
                    <a:pt x="95865" y="0"/>
                  </a:moveTo>
                  <a:lnTo>
                    <a:pt x="988888" y="0"/>
                  </a:lnTo>
                  <a:cubicBezTo>
                    <a:pt x="1014313" y="0"/>
                    <a:pt x="1038697" y="10100"/>
                    <a:pt x="1056675" y="28078"/>
                  </a:cubicBezTo>
                  <a:cubicBezTo>
                    <a:pt x="1074653" y="46057"/>
                    <a:pt x="1084753" y="70440"/>
                    <a:pt x="1084753" y="95865"/>
                  </a:cubicBezTo>
                  <a:lnTo>
                    <a:pt x="1084753" y="1394268"/>
                  </a:lnTo>
                  <a:cubicBezTo>
                    <a:pt x="1084753" y="1419693"/>
                    <a:pt x="1074653" y="1444077"/>
                    <a:pt x="1056675" y="1462055"/>
                  </a:cubicBezTo>
                  <a:cubicBezTo>
                    <a:pt x="1038697" y="1480033"/>
                    <a:pt x="1014313" y="1490133"/>
                    <a:pt x="988888" y="1490133"/>
                  </a:cubicBezTo>
                  <a:lnTo>
                    <a:pt x="95865" y="1490133"/>
                  </a:lnTo>
                  <a:cubicBezTo>
                    <a:pt x="70440" y="1490133"/>
                    <a:pt x="46057" y="1480033"/>
                    <a:pt x="28078" y="1462055"/>
                  </a:cubicBezTo>
                  <a:cubicBezTo>
                    <a:pt x="10100" y="1444077"/>
                    <a:pt x="0" y="1419693"/>
                    <a:pt x="0" y="1394268"/>
                  </a:cubicBezTo>
                  <a:lnTo>
                    <a:pt x="0" y="95865"/>
                  </a:lnTo>
                  <a:cubicBezTo>
                    <a:pt x="0" y="70440"/>
                    <a:pt x="10100" y="46057"/>
                    <a:pt x="28078" y="28078"/>
                  </a:cubicBezTo>
                  <a:cubicBezTo>
                    <a:pt x="46057" y="10100"/>
                    <a:pt x="70440" y="0"/>
                    <a:pt x="95865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1084753" cy="1528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1494131" y="2718844"/>
            <a:ext cx="5531445" cy="6430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84"/>
              </a:lnSpc>
            </a:pPr>
            <a:r>
              <a:rPr lang="en-US" sz="5203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Digital</a:t>
            </a:r>
          </a:p>
          <a:p>
            <a:pPr algn="l" marL="1123410" indent="-561705" lvl="1">
              <a:lnSpc>
                <a:spcPts val="7284"/>
              </a:lnSpc>
              <a:buFont typeface="Arial"/>
              <a:buChar char="•"/>
            </a:pPr>
            <a:r>
              <a:rPr lang="en-US" sz="5203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Kamera digital</a:t>
            </a:r>
          </a:p>
          <a:p>
            <a:pPr algn="l" marL="1123410" indent="-561705" lvl="1">
              <a:lnSpc>
                <a:spcPts val="7284"/>
              </a:lnSpc>
              <a:buFont typeface="Arial"/>
              <a:buChar char="•"/>
            </a:pPr>
            <a:r>
              <a:rPr lang="en-US" sz="5203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Software editing</a:t>
            </a:r>
          </a:p>
          <a:p>
            <a:pPr algn="l" marL="1123410" indent="-561705" lvl="1">
              <a:lnSpc>
                <a:spcPts val="7284"/>
              </a:lnSpc>
              <a:buFont typeface="Arial"/>
              <a:buChar char="•"/>
            </a:pPr>
            <a:r>
              <a:rPr lang="en-US" sz="5203">
                <a:solidFill>
                  <a:srgbClr val="FFFBF0"/>
                </a:solidFill>
                <a:latin typeface="Fredoka"/>
                <a:ea typeface="Fredoka"/>
                <a:cs typeface="Fredoka"/>
                <a:sym typeface="Fredoka"/>
              </a:rPr>
              <a:t>Online</a:t>
            </a:r>
          </a:p>
          <a:p>
            <a:pPr algn="ctr">
              <a:lnSpc>
                <a:spcPts val="7284"/>
              </a:lnSpc>
              <a:spcBef>
                <a:spcPct val="0"/>
              </a:spcBef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1881721" y="2057254"/>
            <a:ext cx="8332867" cy="5686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18"/>
              </a:lnSpc>
              <a:spcBef>
                <a:spcPct val="0"/>
              </a:spcBef>
            </a:pPr>
            <a:r>
              <a:rPr lang="en-US" sz="3298">
                <a:solidFill>
                  <a:srgbClr val="203889"/>
                </a:solidFill>
                <a:latin typeface="Fredoka"/>
                <a:ea typeface="Fredoka"/>
                <a:cs typeface="Fredoka"/>
                <a:sym typeface="Fredoka"/>
              </a:rPr>
              <a:t>a. </a:t>
            </a:r>
            <a:r>
              <a:rPr lang="en-US" sz="3298">
                <a:solidFill>
                  <a:srgbClr val="203889"/>
                </a:solidFill>
                <a:latin typeface="Fredoka"/>
                <a:ea typeface="Fredoka"/>
                <a:cs typeface="Fredoka"/>
                <a:sym typeface="Fredoka"/>
              </a:rPr>
              <a:t>Perubahan Produksi (Analog → Digital)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614521">
            <a:off x="428396" y="438386"/>
            <a:ext cx="2370358" cy="1810091"/>
          </a:xfrm>
          <a:custGeom>
            <a:avLst/>
            <a:gdLst/>
            <a:ahLst/>
            <a:cxnLst/>
            <a:rect r="r" b="b" t="t" l="l"/>
            <a:pathLst>
              <a:path h="1810091" w="2370358">
                <a:moveTo>
                  <a:pt x="0" y="0"/>
                </a:moveTo>
                <a:lnTo>
                  <a:pt x="2370358" y="0"/>
                </a:lnTo>
                <a:lnTo>
                  <a:pt x="2370358" y="1810091"/>
                </a:lnTo>
                <a:lnTo>
                  <a:pt x="0" y="18100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-7073110">
            <a:off x="15998332" y="766910"/>
            <a:ext cx="1992026" cy="1589999"/>
          </a:xfrm>
          <a:custGeom>
            <a:avLst/>
            <a:gdLst/>
            <a:ahLst/>
            <a:cxnLst/>
            <a:rect r="r" b="b" t="t" l="l"/>
            <a:pathLst>
              <a:path h="1589999" w="1992026">
                <a:moveTo>
                  <a:pt x="0" y="1589999"/>
                </a:moveTo>
                <a:lnTo>
                  <a:pt x="1992026" y="1589999"/>
                </a:lnTo>
                <a:lnTo>
                  <a:pt x="1992026" y="0"/>
                </a:lnTo>
                <a:lnTo>
                  <a:pt x="0" y="0"/>
                </a:lnTo>
                <a:lnTo>
                  <a:pt x="0" y="158999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585810">
            <a:off x="-560000" y="7512178"/>
            <a:ext cx="2713303" cy="3027011"/>
          </a:xfrm>
          <a:custGeom>
            <a:avLst/>
            <a:gdLst/>
            <a:ahLst/>
            <a:cxnLst/>
            <a:rect r="r" b="b" t="t" l="l"/>
            <a:pathLst>
              <a:path h="3027011" w="2713303">
                <a:moveTo>
                  <a:pt x="0" y="0"/>
                </a:moveTo>
                <a:lnTo>
                  <a:pt x="2713303" y="0"/>
                </a:lnTo>
                <a:lnTo>
                  <a:pt x="2713303" y="3027011"/>
                </a:lnTo>
                <a:lnTo>
                  <a:pt x="0" y="30270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712573" y="7580764"/>
            <a:ext cx="2563543" cy="2706236"/>
          </a:xfrm>
          <a:custGeom>
            <a:avLst/>
            <a:gdLst/>
            <a:ahLst/>
            <a:cxnLst/>
            <a:rect r="r" b="b" t="t" l="l"/>
            <a:pathLst>
              <a:path h="2706236" w="2563543">
                <a:moveTo>
                  <a:pt x="0" y="0"/>
                </a:moveTo>
                <a:lnTo>
                  <a:pt x="2563543" y="0"/>
                </a:lnTo>
                <a:lnTo>
                  <a:pt x="2563543" y="2706236"/>
                </a:lnTo>
                <a:lnTo>
                  <a:pt x="0" y="270623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475899" y="3175151"/>
            <a:ext cx="4531701" cy="5011632"/>
            <a:chOff x="0" y="0"/>
            <a:chExt cx="1193534" cy="131993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193534" cy="1319936"/>
            </a:xfrm>
            <a:custGeom>
              <a:avLst/>
              <a:gdLst/>
              <a:ahLst/>
              <a:cxnLst/>
              <a:rect r="r" b="b" t="t" l="l"/>
              <a:pathLst>
                <a:path h="1319936" w="1193534">
                  <a:moveTo>
                    <a:pt x="87128" y="0"/>
                  </a:moveTo>
                  <a:lnTo>
                    <a:pt x="1106406" y="0"/>
                  </a:lnTo>
                  <a:cubicBezTo>
                    <a:pt x="1154526" y="0"/>
                    <a:pt x="1193534" y="39009"/>
                    <a:pt x="1193534" y="87128"/>
                  </a:cubicBezTo>
                  <a:lnTo>
                    <a:pt x="1193534" y="1232808"/>
                  </a:lnTo>
                  <a:cubicBezTo>
                    <a:pt x="1193534" y="1280928"/>
                    <a:pt x="1154526" y="1319936"/>
                    <a:pt x="1106406" y="1319936"/>
                  </a:cubicBezTo>
                  <a:lnTo>
                    <a:pt x="87128" y="1319936"/>
                  </a:lnTo>
                  <a:cubicBezTo>
                    <a:pt x="39009" y="1319936"/>
                    <a:pt x="0" y="1280928"/>
                    <a:pt x="0" y="1232808"/>
                  </a:cubicBezTo>
                  <a:lnTo>
                    <a:pt x="0" y="87128"/>
                  </a:lnTo>
                  <a:cubicBezTo>
                    <a:pt x="0" y="39009"/>
                    <a:pt x="39009" y="0"/>
                    <a:pt x="87128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193534" cy="13580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796651" y="2125003"/>
            <a:ext cx="5367132" cy="15904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14"/>
              </a:lnSpc>
            </a:pPr>
            <a:r>
              <a:rPr lang="en-US" sz="4581" spc="-137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b</a:t>
            </a:r>
            <a:r>
              <a:rPr lang="en-US" sz="4581" spc="-137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.FTA vs OTT</a:t>
            </a:r>
          </a:p>
          <a:p>
            <a:pPr algn="ctr">
              <a:lnSpc>
                <a:spcPts val="6414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924883" y="3504493"/>
            <a:ext cx="3633732" cy="42005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23"/>
              </a:lnSpc>
            </a:pPr>
            <a:r>
              <a:rPr lang="en-US" sz="3374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·FTA (Free To Air)</a:t>
            </a:r>
          </a:p>
          <a:p>
            <a:pPr algn="ctr">
              <a:lnSpc>
                <a:spcPts val="4723"/>
              </a:lnSpc>
            </a:pPr>
          </a:p>
          <a:p>
            <a:pPr algn="l">
              <a:lnSpc>
                <a:spcPts val="4723"/>
              </a:lnSpc>
            </a:pPr>
            <a:r>
              <a:rPr lang="en-US" sz="3374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 Siaran TV gratis melalui antena</a:t>
            </a:r>
          </a:p>
          <a:p>
            <a:pPr algn="l">
              <a:lnSpc>
                <a:spcPts val="4723"/>
              </a:lnSpc>
            </a:pPr>
            <a:r>
              <a:rPr lang="en-US" sz="3374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 Contoh: RCTI, SCTV </a:t>
            </a:r>
          </a:p>
          <a:p>
            <a:pPr algn="ctr">
              <a:lnSpc>
                <a:spcPts val="4723"/>
              </a:lnSpc>
            </a:pPr>
          </a:p>
        </p:txBody>
      </p:sp>
      <p:grpSp>
        <p:nvGrpSpPr>
          <p:cNvPr name="Group 12" id="12"/>
          <p:cNvGrpSpPr/>
          <p:nvPr/>
        </p:nvGrpSpPr>
        <p:grpSpPr>
          <a:xfrm rot="0">
            <a:off x="6437107" y="3233693"/>
            <a:ext cx="4531701" cy="5011632"/>
            <a:chOff x="0" y="0"/>
            <a:chExt cx="1193534" cy="131993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193534" cy="1319936"/>
            </a:xfrm>
            <a:custGeom>
              <a:avLst/>
              <a:gdLst/>
              <a:ahLst/>
              <a:cxnLst/>
              <a:rect r="r" b="b" t="t" l="l"/>
              <a:pathLst>
                <a:path h="1319936" w="1193534">
                  <a:moveTo>
                    <a:pt x="87128" y="0"/>
                  </a:moveTo>
                  <a:lnTo>
                    <a:pt x="1106406" y="0"/>
                  </a:lnTo>
                  <a:cubicBezTo>
                    <a:pt x="1154526" y="0"/>
                    <a:pt x="1193534" y="39009"/>
                    <a:pt x="1193534" y="87128"/>
                  </a:cubicBezTo>
                  <a:lnTo>
                    <a:pt x="1193534" y="1232808"/>
                  </a:lnTo>
                  <a:cubicBezTo>
                    <a:pt x="1193534" y="1280928"/>
                    <a:pt x="1154526" y="1319936"/>
                    <a:pt x="1106406" y="1319936"/>
                  </a:cubicBezTo>
                  <a:lnTo>
                    <a:pt x="87128" y="1319936"/>
                  </a:lnTo>
                  <a:cubicBezTo>
                    <a:pt x="39009" y="1319936"/>
                    <a:pt x="0" y="1280928"/>
                    <a:pt x="0" y="1232808"/>
                  </a:cubicBezTo>
                  <a:lnTo>
                    <a:pt x="0" y="87128"/>
                  </a:lnTo>
                  <a:cubicBezTo>
                    <a:pt x="0" y="39009"/>
                    <a:pt x="39009" y="0"/>
                    <a:pt x="87128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193534" cy="13580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6661599" y="3563036"/>
            <a:ext cx="4082717" cy="42005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23"/>
              </a:lnSpc>
            </a:pPr>
            <a:r>
              <a:rPr lang="en-US" sz="3374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·OTT (Over The Top)</a:t>
            </a:r>
          </a:p>
          <a:p>
            <a:pPr algn="ctr">
              <a:lnSpc>
                <a:spcPts val="4723"/>
              </a:lnSpc>
            </a:pPr>
          </a:p>
          <a:p>
            <a:pPr algn="l">
              <a:lnSpc>
                <a:spcPts val="4723"/>
              </a:lnSpc>
            </a:pPr>
            <a:r>
              <a:rPr lang="en-US" sz="3374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 Layanan streaming berbasis internet</a:t>
            </a:r>
          </a:p>
          <a:p>
            <a:pPr algn="l">
              <a:lnSpc>
                <a:spcPts val="4723"/>
              </a:lnSpc>
            </a:pPr>
            <a:r>
              <a:rPr lang="en-US" sz="3374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 Contoh: Netflix, Disney+ </a:t>
            </a:r>
          </a:p>
          <a:p>
            <a:pPr algn="ctr">
              <a:lnSpc>
                <a:spcPts val="4723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1233763" y="2350934"/>
            <a:ext cx="6025537" cy="1305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82"/>
              </a:lnSpc>
            </a:pPr>
            <a:r>
              <a:rPr lang="en-US" sz="3773" spc="-113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c. Format Media Modern</a:t>
            </a:r>
          </a:p>
          <a:p>
            <a:pPr algn="ctr">
              <a:lnSpc>
                <a:spcPts val="5282"/>
              </a:lnSpc>
            </a:pPr>
          </a:p>
        </p:txBody>
      </p:sp>
      <p:grpSp>
        <p:nvGrpSpPr>
          <p:cNvPr name="Group 17" id="17"/>
          <p:cNvGrpSpPr/>
          <p:nvPr/>
        </p:nvGrpSpPr>
        <p:grpSpPr>
          <a:xfrm rot="0">
            <a:off x="11245033" y="3175151"/>
            <a:ext cx="5348676" cy="5850533"/>
            <a:chOff x="0" y="0"/>
            <a:chExt cx="1408705" cy="1540881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408705" cy="1540881"/>
            </a:xfrm>
            <a:custGeom>
              <a:avLst/>
              <a:gdLst/>
              <a:ahLst/>
              <a:cxnLst/>
              <a:rect r="r" b="b" t="t" l="l"/>
              <a:pathLst>
                <a:path h="1540881" w="1408705">
                  <a:moveTo>
                    <a:pt x="73820" y="0"/>
                  </a:moveTo>
                  <a:lnTo>
                    <a:pt x="1334885" y="0"/>
                  </a:lnTo>
                  <a:cubicBezTo>
                    <a:pt x="1354463" y="0"/>
                    <a:pt x="1373240" y="7777"/>
                    <a:pt x="1387084" y="21621"/>
                  </a:cubicBezTo>
                  <a:cubicBezTo>
                    <a:pt x="1400927" y="35465"/>
                    <a:pt x="1408705" y="54242"/>
                    <a:pt x="1408705" y="73820"/>
                  </a:cubicBezTo>
                  <a:lnTo>
                    <a:pt x="1408705" y="1467061"/>
                  </a:lnTo>
                  <a:cubicBezTo>
                    <a:pt x="1408705" y="1507831"/>
                    <a:pt x="1375655" y="1540881"/>
                    <a:pt x="1334885" y="1540881"/>
                  </a:cubicBezTo>
                  <a:lnTo>
                    <a:pt x="73820" y="1540881"/>
                  </a:lnTo>
                  <a:cubicBezTo>
                    <a:pt x="54242" y="1540881"/>
                    <a:pt x="35465" y="1533104"/>
                    <a:pt x="21621" y="1519260"/>
                  </a:cubicBezTo>
                  <a:cubicBezTo>
                    <a:pt x="7777" y="1505416"/>
                    <a:pt x="0" y="1486639"/>
                    <a:pt x="0" y="1467061"/>
                  </a:cubicBezTo>
                  <a:lnTo>
                    <a:pt x="0" y="73820"/>
                  </a:lnTo>
                  <a:cubicBezTo>
                    <a:pt x="0" y="54242"/>
                    <a:pt x="7777" y="35465"/>
                    <a:pt x="21621" y="21621"/>
                  </a:cubicBezTo>
                  <a:cubicBezTo>
                    <a:pt x="35465" y="7777"/>
                    <a:pt x="54242" y="0"/>
                    <a:pt x="73820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408705" cy="1578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1523055" y="3439343"/>
            <a:ext cx="4792631" cy="52078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53"/>
              </a:lnSpc>
            </a:pPr>
            <a:r>
              <a:rPr lang="en-US" sz="2681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·Podcast → konten audio digital </a:t>
            </a:r>
          </a:p>
          <a:p>
            <a:pPr algn="just">
              <a:lnSpc>
                <a:spcPts val="3753"/>
              </a:lnSpc>
            </a:pPr>
            <a:r>
              <a:rPr lang="en-US" sz="2681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·Live Streaming → siaran langsung via internet </a:t>
            </a:r>
          </a:p>
          <a:p>
            <a:pPr algn="just">
              <a:lnSpc>
                <a:spcPts val="3753"/>
              </a:lnSpc>
            </a:pPr>
            <a:r>
              <a:rPr lang="en-US" sz="2681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·Live Casting → distribusi live ke berbagai platform </a:t>
            </a:r>
          </a:p>
          <a:p>
            <a:pPr algn="just">
              <a:lnSpc>
                <a:spcPts val="3753"/>
              </a:lnSpc>
            </a:pPr>
            <a:r>
              <a:rPr lang="en-US" sz="2681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·Streaming TV → TV berbasis internet </a:t>
            </a:r>
          </a:p>
          <a:p>
            <a:pPr algn="just">
              <a:lnSpc>
                <a:spcPts val="3753"/>
              </a:lnSpc>
            </a:pPr>
            <a:r>
              <a:rPr lang="en-US" sz="2681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·Web Series → serial video di platform digital </a:t>
            </a:r>
          </a:p>
          <a:p>
            <a:pPr algn="just">
              <a:lnSpc>
                <a:spcPts val="3753"/>
              </a:lnSpc>
            </a:pPr>
            <a:r>
              <a:rPr lang="en-US" sz="2681">
                <a:solidFill>
                  <a:srgbClr val="FBFCFE"/>
                </a:solidFill>
                <a:latin typeface="Jua"/>
                <a:ea typeface="Jua"/>
                <a:cs typeface="Jua"/>
                <a:sym typeface="Jua"/>
              </a:rPr>
              <a:t>Video on Demand (VoD) → tayangan sesuai permintaan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614521">
            <a:off x="428396" y="438386"/>
            <a:ext cx="2370358" cy="1810091"/>
          </a:xfrm>
          <a:custGeom>
            <a:avLst/>
            <a:gdLst/>
            <a:ahLst/>
            <a:cxnLst/>
            <a:rect r="r" b="b" t="t" l="l"/>
            <a:pathLst>
              <a:path h="1810091" w="2370358">
                <a:moveTo>
                  <a:pt x="0" y="0"/>
                </a:moveTo>
                <a:lnTo>
                  <a:pt x="2370358" y="0"/>
                </a:lnTo>
                <a:lnTo>
                  <a:pt x="2370358" y="1810091"/>
                </a:lnTo>
                <a:lnTo>
                  <a:pt x="0" y="18100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-7073110">
            <a:off x="15998332" y="766910"/>
            <a:ext cx="1992026" cy="1589999"/>
          </a:xfrm>
          <a:custGeom>
            <a:avLst/>
            <a:gdLst/>
            <a:ahLst/>
            <a:cxnLst/>
            <a:rect r="r" b="b" t="t" l="l"/>
            <a:pathLst>
              <a:path h="1589999" w="1992026">
                <a:moveTo>
                  <a:pt x="0" y="1589999"/>
                </a:moveTo>
                <a:lnTo>
                  <a:pt x="1992026" y="1589999"/>
                </a:lnTo>
                <a:lnTo>
                  <a:pt x="1992026" y="0"/>
                </a:lnTo>
                <a:lnTo>
                  <a:pt x="0" y="0"/>
                </a:lnTo>
                <a:lnTo>
                  <a:pt x="0" y="158999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323182" y="2978443"/>
            <a:ext cx="13641636" cy="6647197"/>
          </a:xfrm>
          <a:custGeom>
            <a:avLst/>
            <a:gdLst/>
            <a:ahLst/>
            <a:cxnLst/>
            <a:rect r="r" b="b" t="t" l="l"/>
            <a:pathLst>
              <a:path h="6647197" w="13641636">
                <a:moveTo>
                  <a:pt x="0" y="0"/>
                </a:moveTo>
                <a:lnTo>
                  <a:pt x="13641636" y="0"/>
                </a:lnTo>
                <a:lnTo>
                  <a:pt x="13641636" y="6647197"/>
                </a:lnTo>
                <a:lnTo>
                  <a:pt x="0" y="66471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585810">
            <a:off x="-708167" y="6376995"/>
            <a:ext cx="3688357" cy="4114800"/>
          </a:xfrm>
          <a:custGeom>
            <a:avLst/>
            <a:gdLst/>
            <a:ahLst/>
            <a:cxnLst/>
            <a:rect r="r" b="b" t="t" l="l"/>
            <a:pathLst>
              <a:path h="4114800" w="3688357">
                <a:moveTo>
                  <a:pt x="0" y="0"/>
                </a:moveTo>
                <a:lnTo>
                  <a:pt x="3688357" y="0"/>
                </a:lnTo>
                <a:lnTo>
                  <a:pt x="368835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876900" y="5983519"/>
            <a:ext cx="3897838" cy="4114800"/>
          </a:xfrm>
          <a:custGeom>
            <a:avLst/>
            <a:gdLst/>
            <a:ahLst/>
            <a:cxnLst/>
            <a:rect r="r" b="b" t="t" l="l"/>
            <a:pathLst>
              <a:path h="4114800" w="3897838">
                <a:moveTo>
                  <a:pt x="0" y="0"/>
                </a:moveTo>
                <a:lnTo>
                  <a:pt x="3897838" y="0"/>
                </a:lnTo>
                <a:lnTo>
                  <a:pt x="389783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080030" y="597693"/>
            <a:ext cx="11641446" cy="2746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696647" indent="-848324" lvl="1">
              <a:lnSpc>
                <a:spcPts val="11001"/>
              </a:lnSpc>
              <a:buAutoNum type="arabicPeriod" startAt="1"/>
            </a:pPr>
            <a:r>
              <a:rPr lang="en-US" sz="7858" spc="-235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Jenis Media Digital</a:t>
            </a:r>
          </a:p>
          <a:p>
            <a:pPr algn="ctr">
              <a:lnSpc>
                <a:spcPts val="11001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3539960" y="4430922"/>
            <a:ext cx="4897916" cy="3609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23"/>
              </a:lnSpc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a.Berdasarkan Bentuk</a:t>
            </a:r>
          </a:p>
          <a:p>
            <a:pPr algn="l" marL="728476" indent="-364238" lvl="1">
              <a:lnSpc>
                <a:spcPts val="4723"/>
              </a:lnSpc>
              <a:buFont typeface="Arial"/>
              <a:buChar char="•"/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·Teks (artikel, berita) </a:t>
            </a:r>
          </a:p>
          <a:p>
            <a:pPr algn="l" marL="728476" indent="-364238" lvl="1">
              <a:lnSpc>
                <a:spcPts val="4723"/>
              </a:lnSpc>
              <a:buFont typeface="Arial"/>
              <a:buChar char="•"/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·Audio (podcast) </a:t>
            </a:r>
          </a:p>
          <a:p>
            <a:pPr algn="l" marL="728476" indent="-364238" lvl="1">
              <a:lnSpc>
                <a:spcPts val="4723"/>
              </a:lnSpc>
              <a:buFont typeface="Arial"/>
              <a:buChar char="•"/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·Video (film, vlog) </a:t>
            </a:r>
          </a:p>
          <a:p>
            <a:pPr algn="l" marL="728476" indent="-364238" lvl="1">
              <a:lnSpc>
                <a:spcPts val="4723"/>
              </a:lnSpc>
              <a:buFont typeface="Arial"/>
              <a:buChar char="•"/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Gambar (foto, desain grafis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144000" y="4430922"/>
            <a:ext cx="4897916" cy="3609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23"/>
              </a:lnSpc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b. Berdasarkan Platform</a:t>
            </a:r>
          </a:p>
          <a:p>
            <a:pPr algn="l" marL="728476" indent="-364238" lvl="1">
              <a:lnSpc>
                <a:spcPts val="4723"/>
              </a:lnSpc>
              <a:buFont typeface="Arial"/>
              <a:buChar char="•"/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·Website </a:t>
            </a:r>
          </a:p>
          <a:p>
            <a:pPr algn="l" marL="728476" indent="-364238" lvl="1">
              <a:lnSpc>
                <a:spcPts val="4723"/>
              </a:lnSpc>
              <a:buFont typeface="Arial"/>
              <a:buChar char="•"/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·Media sosial </a:t>
            </a:r>
          </a:p>
          <a:p>
            <a:pPr algn="l" marL="728476" indent="-364238" lvl="1">
              <a:lnSpc>
                <a:spcPts val="4723"/>
              </a:lnSpc>
              <a:buFont typeface="Arial"/>
              <a:buChar char="•"/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·Aplikasi streaming </a:t>
            </a:r>
          </a:p>
          <a:p>
            <a:pPr algn="l" marL="728476" indent="-364238" lvl="1">
              <a:lnSpc>
                <a:spcPts val="4723"/>
              </a:lnSpc>
              <a:buFont typeface="Arial"/>
              <a:buChar char="•"/>
            </a:pPr>
            <a:r>
              <a:rPr lang="en-US" sz="3374">
                <a:solidFill>
                  <a:srgbClr val="4F2823"/>
                </a:solidFill>
                <a:latin typeface="Jua"/>
                <a:ea typeface="Jua"/>
                <a:cs typeface="Jua"/>
                <a:sym typeface="Jua"/>
              </a:rPr>
              <a:t>·Platform edukasi </a:t>
            </a:r>
          </a:p>
          <a:p>
            <a:pPr algn="l" marL="728476" indent="-364238" lvl="1">
              <a:lnSpc>
                <a:spcPts val="4723"/>
              </a:lnSpc>
              <a:buFont typeface="Arial"/>
              <a:buChar char="•"/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614521">
            <a:off x="428396" y="438386"/>
            <a:ext cx="2370358" cy="1810091"/>
          </a:xfrm>
          <a:custGeom>
            <a:avLst/>
            <a:gdLst/>
            <a:ahLst/>
            <a:cxnLst/>
            <a:rect r="r" b="b" t="t" l="l"/>
            <a:pathLst>
              <a:path h="1810091" w="2370358">
                <a:moveTo>
                  <a:pt x="0" y="0"/>
                </a:moveTo>
                <a:lnTo>
                  <a:pt x="2370358" y="0"/>
                </a:lnTo>
                <a:lnTo>
                  <a:pt x="2370358" y="1810091"/>
                </a:lnTo>
                <a:lnTo>
                  <a:pt x="0" y="18100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-7073110">
            <a:off x="15998332" y="766910"/>
            <a:ext cx="1992026" cy="1589999"/>
          </a:xfrm>
          <a:custGeom>
            <a:avLst/>
            <a:gdLst/>
            <a:ahLst/>
            <a:cxnLst/>
            <a:rect r="r" b="b" t="t" l="l"/>
            <a:pathLst>
              <a:path h="1589999" w="1992026">
                <a:moveTo>
                  <a:pt x="0" y="1589999"/>
                </a:moveTo>
                <a:lnTo>
                  <a:pt x="1992026" y="1589999"/>
                </a:lnTo>
                <a:lnTo>
                  <a:pt x="1992026" y="0"/>
                </a:lnTo>
                <a:lnTo>
                  <a:pt x="0" y="0"/>
                </a:lnTo>
                <a:lnTo>
                  <a:pt x="0" y="158999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147120" y="7517717"/>
            <a:ext cx="3166539" cy="2769283"/>
          </a:xfrm>
          <a:custGeom>
            <a:avLst/>
            <a:gdLst/>
            <a:ahLst/>
            <a:cxnLst/>
            <a:rect r="r" b="b" t="t" l="l"/>
            <a:pathLst>
              <a:path h="2769283" w="3166539">
                <a:moveTo>
                  <a:pt x="3166540" y="0"/>
                </a:moveTo>
                <a:lnTo>
                  <a:pt x="0" y="0"/>
                </a:lnTo>
                <a:lnTo>
                  <a:pt x="0" y="2769283"/>
                </a:lnTo>
                <a:lnTo>
                  <a:pt x="3166540" y="2769283"/>
                </a:lnTo>
                <a:lnTo>
                  <a:pt x="316654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2197864">
            <a:off x="15660326" y="6302042"/>
            <a:ext cx="1847919" cy="4114800"/>
          </a:xfrm>
          <a:custGeom>
            <a:avLst/>
            <a:gdLst/>
            <a:ahLst/>
            <a:cxnLst/>
            <a:rect r="r" b="b" t="t" l="l"/>
            <a:pathLst>
              <a:path h="4114800" w="1847919">
                <a:moveTo>
                  <a:pt x="0" y="0"/>
                </a:moveTo>
                <a:lnTo>
                  <a:pt x="1847919" y="0"/>
                </a:lnTo>
                <a:lnTo>
                  <a:pt x="184791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267203" y="3373045"/>
            <a:ext cx="4302241" cy="4394025"/>
            <a:chOff x="0" y="0"/>
            <a:chExt cx="1133100" cy="115727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133100" cy="1157274"/>
            </a:xfrm>
            <a:custGeom>
              <a:avLst/>
              <a:gdLst/>
              <a:ahLst/>
              <a:cxnLst/>
              <a:rect r="r" b="b" t="t" l="l"/>
              <a:pathLst>
                <a:path h="1157274" w="1133100">
                  <a:moveTo>
                    <a:pt x="91775" y="0"/>
                  </a:moveTo>
                  <a:lnTo>
                    <a:pt x="1041325" y="0"/>
                  </a:lnTo>
                  <a:cubicBezTo>
                    <a:pt x="1065666" y="0"/>
                    <a:pt x="1089009" y="9669"/>
                    <a:pt x="1106220" y="26880"/>
                  </a:cubicBezTo>
                  <a:cubicBezTo>
                    <a:pt x="1123431" y="44091"/>
                    <a:pt x="1133100" y="67435"/>
                    <a:pt x="1133100" y="91775"/>
                  </a:cubicBezTo>
                  <a:lnTo>
                    <a:pt x="1133100" y="1065499"/>
                  </a:lnTo>
                  <a:cubicBezTo>
                    <a:pt x="1133100" y="1116185"/>
                    <a:pt x="1092011" y="1157274"/>
                    <a:pt x="1041325" y="1157274"/>
                  </a:cubicBezTo>
                  <a:lnTo>
                    <a:pt x="91775" y="1157274"/>
                  </a:lnTo>
                  <a:cubicBezTo>
                    <a:pt x="67435" y="1157274"/>
                    <a:pt x="44091" y="1147605"/>
                    <a:pt x="26880" y="1130394"/>
                  </a:cubicBezTo>
                  <a:cubicBezTo>
                    <a:pt x="9669" y="1113183"/>
                    <a:pt x="0" y="1089839"/>
                    <a:pt x="0" y="1065499"/>
                  </a:cubicBezTo>
                  <a:lnTo>
                    <a:pt x="0" y="91775"/>
                  </a:lnTo>
                  <a:cubicBezTo>
                    <a:pt x="0" y="67435"/>
                    <a:pt x="9669" y="44091"/>
                    <a:pt x="26880" y="26880"/>
                  </a:cubicBezTo>
                  <a:cubicBezTo>
                    <a:pt x="44091" y="9669"/>
                    <a:pt x="67435" y="0"/>
                    <a:pt x="91775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133100" cy="11953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080030" y="885825"/>
            <a:ext cx="11877953" cy="24872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533375" indent="-766688" lvl="1">
              <a:lnSpc>
                <a:spcPts val="9943"/>
              </a:lnSpc>
              <a:buAutoNum type="arabicPeriod" startAt="1"/>
            </a:pPr>
            <a:r>
              <a:rPr lang="en-US" sz="7102" spc="-213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Undang-Undang ITE</a:t>
            </a:r>
          </a:p>
          <a:p>
            <a:pPr algn="ctr">
              <a:lnSpc>
                <a:spcPts val="9943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4572483" y="1843966"/>
            <a:ext cx="9760883" cy="1145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364"/>
              </a:lnSpc>
            </a:pPr>
            <a:r>
              <a:rPr lang="en-US" sz="3117">
                <a:solidFill>
                  <a:srgbClr val="203889"/>
                </a:solidFill>
                <a:latin typeface="Jua"/>
                <a:ea typeface="Jua"/>
                <a:cs typeface="Jua"/>
                <a:sym typeface="Jua"/>
              </a:rPr>
              <a:t>Undang-Undang Informasi dan Transaksi Elektronik</a:t>
            </a:r>
          </a:p>
          <a:p>
            <a:pPr algn="just">
              <a:lnSpc>
                <a:spcPts val="4364"/>
              </a:lnSpc>
            </a:pPr>
            <a:r>
              <a:rPr lang="en-US" sz="3117">
                <a:solidFill>
                  <a:srgbClr val="203889"/>
                </a:solidFill>
                <a:latin typeface="Jua"/>
                <a:ea typeface="Jua"/>
                <a:cs typeface="Jua"/>
                <a:sym typeface="Jua"/>
              </a:rPr>
              <a:t>Mengatur penggunaan teknologi informasi di Indonesia.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479999" y="3418684"/>
            <a:ext cx="3876650" cy="41693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110"/>
              </a:lnSpc>
            </a:pPr>
            <a:r>
              <a:rPr lang="en-US" sz="293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Tujuan:</a:t>
            </a:r>
          </a:p>
          <a:p>
            <a:pPr algn="just">
              <a:lnSpc>
                <a:spcPts val="4110"/>
              </a:lnSpc>
            </a:pPr>
            <a:r>
              <a:rPr lang="en-US" sz="293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·Melindungi pengguna internet </a:t>
            </a:r>
          </a:p>
          <a:p>
            <a:pPr algn="just">
              <a:lnSpc>
                <a:spcPts val="4110"/>
              </a:lnSpc>
            </a:pPr>
            <a:r>
              <a:rPr lang="en-US" sz="293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·Mengatur transaksi digital </a:t>
            </a:r>
          </a:p>
          <a:p>
            <a:pPr algn="just">
              <a:lnSpc>
                <a:spcPts val="4110"/>
              </a:lnSpc>
            </a:pPr>
            <a:r>
              <a:rPr lang="en-US" sz="293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·Mencegah kejahatan siber </a:t>
            </a:r>
          </a:p>
          <a:p>
            <a:pPr algn="just">
              <a:lnSpc>
                <a:spcPts val="4110"/>
              </a:lnSpc>
            </a:pPr>
          </a:p>
        </p:txBody>
      </p:sp>
      <p:grpSp>
        <p:nvGrpSpPr>
          <p:cNvPr name="Group 13" id="13"/>
          <p:cNvGrpSpPr/>
          <p:nvPr/>
        </p:nvGrpSpPr>
        <p:grpSpPr>
          <a:xfrm rot="0">
            <a:off x="9785285" y="3552034"/>
            <a:ext cx="4302241" cy="4394025"/>
            <a:chOff x="0" y="0"/>
            <a:chExt cx="1133100" cy="115727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133100" cy="1157274"/>
            </a:xfrm>
            <a:custGeom>
              <a:avLst/>
              <a:gdLst/>
              <a:ahLst/>
              <a:cxnLst/>
              <a:rect r="r" b="b" t="t" l="l"/>
              <a:pathLst>
                <a:path h="1157274" w="1133100">
                  <a:moveTo>
                    <a:pt x="91775" y="0"/>
                  </a:moveTo>
                  <a:lnTo>
                    <a:pt x="1041325" y="0"/>
                  </a:lnTo>
                  <a:cubicBezTo>
                    <a:pt x="1065666" y="0"/>
                    <a:pt x="1089009" y="9669"/>
                    <a:pt x="1106220" y="26880"/>
                  </a:cubicBezTo>
                  <a:cubicBezTo>
                    <a:pt x="1123431" y="44091"/>
                    <a:pt x="1133100" y="67435"/>
                    <a:pt x="1133100" y="91775"/>
                  </a:cubicBezTo>
                  <a:lnTo>
                    <a:pt x="1133100" y="1065499"/>
                  </a:lnTo>
                  <a:cubicBezTo>
                    <a:pt x="1133100" y="1116185"/>
                    <a:pt x="1092011" y="1157274"/>
                    <a:pt x="1041325" y="1157274"/>
                  </a:cubicBezTo>
                  <a:lnTo>
                    <a:pt x="91775" y="1157274"/>
                  </a:lnTo>
                  <a:cubicBezTo>
                    <a:pt x="67435" y="1157274"/>
                    <a:pt x="44091" y="1147605"/>
                    <a:pt x="26880" y="1130394"/>
                  </a:cubicBezTo>
                  <a:cubicBezTo>
                    <a:pt x="9669" y="1113183"/>
                    <a:pt x="0" y="1089839"/>
                    <a:pt x="0" y="1065499"/>
                  </a:cubicBezTo>
                  <a:lnTo>
                    <a:pt x="0" y="91775"/>
                  </a:lnTo>
                  <a:cubicBezTo>
                    <a:pt x="0" y="67435"/>
                    <a:pt x="9669" y="44091"/>
                    <a:pt x="26880" y="26880"/>
                  </a:cubicBezTo>
                  <a:cubicBezTo>
                    <a:pt x="44091" y="9669"/>
                    <a:pt x="67435" y="0"/>
                    <a:pt x="91775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1133100" cy="11953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998080" y="3597673"/>
            <a:ext cx="3876650" cy="21140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110"/>
              </a:lnSpc>
            </a:pPr>
            <a:r>
              <a:rPr lang="en-US" sz="293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Contoh pelanggaran:</a:t>
            </a:r>
          </a:p>
          <a:p>
            <a:pPr algn="just">
              <a:lnSpc>
                <a:spcPts val="4110"/>
              </a:lnSpc>
            </a:pPr>
            <a:r>
              <a:rPr lang="en-US" sz="293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·Penyebaran hoaks </a:t>
            </a:r>
          </a:p>
          <a:p>
            <a:pPr algn="just">
              <a:lnSpc>
                <a:spcPts val="4110"/>
              </a:lnSpc>
            </a:pPr>
            <a:r>
              <a:rPr lang="en-US" sz="293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·Cyberbullying </a:t>
            </a:r>
          </a:p>
          <a:p>
            <a:pPr algn="just">
              <a:lnSpc>
                <a:spcPts val="4110"/>
              </a:lnSpc>
            </a:pPr>
            <a:r>
              <a:rPr lang="en-US" sz="293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Konten ilegal 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614521">
            <a:off x="428396" y="438386"/>
            <a:ext cx="2370358" cy="1810091"/>
          </a:xfrm>
          <a:custGeom>
            <a:avLst/>
            <a:gdLst/>
            <a:ahLst/>
            <a:cxnLst/>
            <a:rect r="r" b="b" t="t" l="l"/>
            <a:pathLst>
              <a:path h="1810091" w="2370358">
                <a:moveTo>
                  <a:pt x="0" y="0"/>
                </a:moveTo>
                <a:lnTo>
                  <a:pt x="2370358" y="0"/>
                </a:lnTo>
                <a:lnTo>
                  <a:pt x="2370358" y="1810091"/>
                </a:lnTo>
                <a:lnTo>
                  <a:pt x="0" y="18100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-7073110">
            <a:off x="15998332" y="766910"/>
            <a:ext cx="1992026" cy="1589999"/>
          </a:xfrm>
          <a:custGeom>
            <a:avLst/>
            <a:gdLst/>
            <a:ahLst/>
            <a:cxnLst/>
            <a:rect r="r" b="b" t="t" l="l"/>
            <a:pathLst>
              <a:path h="1589999" w="1992026">
                <a:moveTo>
                  <a:pt x="0" y="1589999"/>
                </a:moveTo>
                <a:lnTo>
                  <a:pt x="1992026" y="1589999"/>
                </a:lnTo>
                <a:lnTo>
                  <a:pt x="1992026" y="0"/>
                </a:lnTo>
                <a:lnTo>
                  <a:pt x="0" y="0"/>
                </a:lnTo>
                <a:lnTo>
                  <a:pt x="0" y="158999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955572">
            <a:off x="14639231" y="6348477"/>
            <a:ext cx="3673394" cy="4114800"/>
          </a:xfrm>
          <a:custGeom>
            <a:avLst/>
            <a:gdLst/>
            <a:ahLst/>
            <a:cxnLst/>
            <a:rect r="r" b="b" t="t" l="l"/>
            <a:pathLst>
              <a:path h="4114800" w="3673394">
                <a:moveTo>
                  <a:pt x="0" y="0"/>
                </a:moveTo>
                <a:lnTo>
                  <a:pt x="3673394" y="0"/>
                </a:lnTo>
                <a:lnTo>
                  <a:pt x="36733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334418" y="7676637"/>
            <a:ext cx="5789561" cy="2736883"/>
          </a:xfrm>
          <a:custGeom>
            <a:avLst/>
            <a:gdLst/>
            <a:ahLst/>
            <a:cxnLst/>
            <a:rect r="r" b="b" t="t" l="l"/>
            <a:pathLst>
              <a:path h="2736883" w="5789561">
                <a:moveTo>
                  <a:pt x="0" y="0"/>
                </a:moveTo>
                <a:lnTo>
                  <a:pt x="5789561" y="0"/>
                </a:lnTo>
                <a:lnTo>
                  <a:pt x="5789561" y="2736884"/>
                </a:lnTo>
                <a:lnTo>
                  <a:pt x="0" y="273688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40082" y="2686863"/>
            <a:ext cx="5311867" cy="4279294"/>
            <a:chOff x="0" y="0"/>
            <a:chExt cx="1399010" cy="112705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99010" cy="1127057"/>
            </a:xfrm>
            <a:custGeom>
              <a:avLst/>
              <a:gdLst/>
              <a:ahLst/>
              <a:cxnLst/>
              <a:rect r="r" b="b" t="t" l="l"/>
              <a:pathLst>
                <a:path h="1127057" w="1399010">
                  <a:moveTo>
                    <a:pt x="74331" y="0"/>
                  </a:moveTo>
                  <a:lnTo>
                    <a:pt x="1324679" y="0"/>
                  </a:lnTo>
                  <a:cubicBezTo>
                    <a:pt x="1365731" y="0"/>
                    <a:pt x="1399010" y="33279"/>
                    <a:pt x="1399010" y="74331"/>
                  </a:cubicBezTo>
                  <a:lnTo>
                    <a:pt x="1399010" y="1052726"/>
                  </a:lnTo>
                  <a:cubicBezTo>
                    <a:pt x="1399010" y="1072440"/>
                    <a:pt x="1391179" y="1091346"/>
                    <a:pt x="1377239" y="1105286"/>
                  </a:cubicBezTo>
                  <a:cubicBezTo>
                    <a:pt x="1363299" y="1119226"/>
                    <a:pt x="1344393" y="1127057"/>
                    <a:pt x="1324679" y="1127057"/>
                  </a:cubicBezTo>
                  <a:lnTo>
                    <a:pt x="74331" y="1127057"/>
                  </a:lnTo>
                  <a:cubicBezTo>
                    <a:pt x="33279" y="1127057"/>
                    <a:pt x="0" y="1093778"/>
                    <a:pt x="0" y="1052726"/>
                  </a:cubicBezTo>
                  <a:lnTo>
                    <a:pt x="0" y="74331"/>
                  </a:lnTo>
                  <a:cubicBezTo>
                    <a:pt x="0" y="33279"/>
                    <a:pt x="33279" y="0"/>
                    <a:pt x="74331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99010" cy="11651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080030" y="383522"/>
            <a:ext cx="17123178" cy="6451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31062" indent="-415531" lvl="1">
              <a:lnSpc>
                <a:spcPts val="5389"/>
              </a:lnSpc>
              <a:buAutoNum type="arabicPeriod" startAt="1"/>
            </a:pPr>
            <a:r>
              <a:rPr lang="en-US" sz="3849" spc="-115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Kecerdasan Buatan (Artificial Intelligence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74660" y="2704692"/>
            <a:ext cx="4977288" cy="43886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Contoh dalam Broadcasting: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·Editing otomatis video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·Subtitle otomatis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·Rekomendasi konten (Netflix, YouTube)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·Deepfake (perlu diwaspadai) </a:t>
            </a:r>
          </a:p>
          <a:p>
            <a:pPr algn="ctr">
              <a:lnSpc>
                <a:spcPts val="4333"/>
              </a:lnSpc>
            </a:pPr>
          </a:p>
          <a:p>
            <a:pPr algn="ctr">
              <a:lnSpc>
                <a:spcPts val="4333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3861205" y="990600"/>
            <a:ext cx="9900777" cy="10172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29"/>
              </a:lnSpc>
            </a:pPr>
            <a:r>
              <a:rPr lang="en-US" sz="1949" spc="-58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Artificial Intelligence adalah teknologi yang memungkinkan mesin berpikir dan belajar seperti manusia.</a:t>
            </a:r>
          </a:p>
          <a:p>
            <a:pPr algn="l">
              <a:lnSpc>
                <a:spcPts val="2729"/>
              </a:lnSpc>
            </a:pPr>
          </a:p>
        </p:txBody>
      </p:sp>
      <p:grpSp>
        <p:nvGrpSpPr>
          <p:cNvPr name="Group 13" id="13"/>
          <p:cNvGrpSpPr/>
          <p:nvPr/>
        </p:nvGrpSpPr>
        <p:grpSpPr>
          <a:xfrm rot="0">
            <a:off x="7615674" y="2814094"/>
            <a:ext cx="7262281" cy="4279294"/>
            <a:chOff x="0" y="0"/>
            <a:chExt cx="1912699" cy="1127057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912700" cy="1127057"/>
            </a:xfrm>
            <a:custGeom>
              <a:avLst/>
              <a:gdLst/>
              <a:ahLst/>
              <a:cxnLst/>
              <a:rect r="r" b="b" t="t" l="l"/>
              <a:pathLst>
                <a:path h="1127057" w="1912700">
                  <a:moveTo>
                    <a:pt x="54368" y="0"/>
                  </a:moveTo>
                  <a:lnTo>
                    <a:pt x="1858331" y="0"/>
                  </a:lnTo>
                  <a:cubicBezTo>
                    <a:pt x="1872751" y="0"/>
                    <a:pt x="1886579" y="5728"/>
                    <a:pt x="1896776" y="15924"/>
                  </a:cubicBezTo>
                  <a:cubicBezTo>
                    <a:pt x="1906971" y="26120"/>
                    <a:pt x="1912700" y="39949"/>
                    <a:pt x="1912700" y="54368"/>
                  </a:cubicBezTo>
                  <a:lnTo>
                    <a:pt x="1912700" y="1072689"/>
                  </a:lnTo>
                  <a:cubicBezTo>
                    <a:pt x="1912700" y="1087108"/>
                    <a:pt x="1906971" y="1100937"/>
                    <a:pt x="1896776" y="1111133"/>
                  </a:cubicBezTo>
                  <a:cubicBezTo>
                    <a:pt x="1886579" y="1121329"/>
                    <a:pt x="1872751" y="1127057"/>
                    <a:pt x="1858331" y="1127057"/>
                  </a:cubicBezTo>
                  <a:lnTo>
                    <a:pt x="54368" y="1127057"/>
                  </a:lnTo>
                  <a:cubicBezTo>
                    <a:pt x="39949" y="1127057"/>
                    <a:pt x="26120" y="1121329"/>
                    <a:pt x="15924" y="1111133"/>
                  </a:cubicBezTo>
                  <a:cubicBezTo>
                    <a:pt x="5728" y="1100937"/>
                    <a:pt x="0" y="1087108"/>
                    <a:pt x="0" y="1072689"/>
                  </a:cubicBezTo>
                  <a:lnTo>
                    <a:pt x="0" y="54368"/>
                  </a:lnTo>
                  <a:cubicBezTo>
                    <a:pt x="0" y="39949"/>
                    <a:pt x="5728" y="26120"/>
                    <a:pt x="15924" y="15924"/>
                  </a:cubicBezTo>
                  <a:cubicBezTo>
                    <a:pt x="26120" y="5728"/>
                    <a:pt x="39949" y="0"/>
                    <a:pt x="54368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1912699" cy="11651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7828380" y="2959464"/>
            <a:ext cx="4540370" cy="3855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Dampak: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Positif: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·Efisiensi kerja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·Produksi lebih cepat </a:t>
            </a:r>
          </a:p>
          <a:p>
            <a:pPr algn="ctr">
              <a:lnSpc>
                <a:spcPts val="4333"/>
              </a:lnSpc>
            </a:pPr>
          </a:p>
          <a:p>
            <a:pPr algn="ctr">
              <a:lnSpc>
                <a:spcPts val="4333"/>
              </a:lnSpc>
            </a:pPr>
          </a:p>
          <a:p>
            <a:pPr algn="ctr">
              <a:lnSpc>
                <a:spcPts val="4333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11446071" y="3590827"/>
            <a:ext cx="3431883" cy="2084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75"/>
              </a:lnSpc>
            </a:pPr>
            <a:r>
              <a:rPr lang="en-US" sz="2339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Negatif:</a:t>
            </a:r>
          </a:p>
          <a:p>
            <a:pPr algn="l">
              <a:lnSpc>
                <a:spcPts val="3275"/>
              </a:lnSpc>
            </a:pPr>
            <a:r>
              <a:rPr lang="en-US" sz="2339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·Pengurangan tenaga kerja </a:t>
            </a:r>
          </a:p>
          <a:p>
            <a:pPr algn="l">
              <a:lnSpc>
                <a:spcPts val="3275"/>
              </a:lnSpc>
            </a:pPr>
            <a:r>
              <a:rPr lang="en-US" sz="2339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·Risiko manipulasi konten </a:t>
            </a:r>
          </a:p>
          <a:p>
            <a:pPr algn="ctr">
              <a:lnSpc>
                <a:spcPts val="3275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614521">
            <a:off x="428396" y="438386"/>
            <a:ext cx="2370358" cy="1810091"/>
          </a:xfrm>
          <a:custGeom>
            <a:avLst/>
            <a:gdLst/>
            <a:ahLst/>
            <a:cxnLst/>
            <a:rect r="r" b="b" t="t" l="l"/>
            <a:pathLst>
              <a:path h="1810091" w="2370358">
                <a:moveTo>
                  <a:pt x="0" y="0"/>
                </a:moveTo>
                <a:lnTo>
                  <a:pt x="2370358" y="0"/>
                </a:lnTo>
                <a:lnTo>
                  <a:pt x="2370358" y="1810091"/>
                </a:lnTo>
                <a:lnTo>
                  <a:pt x="0" y="18100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-7073110">
            <a:off x="15998332" y="766910"/>
            <a:ext cx="1992026" cy="1589999"/>
          </a:xfrm>
          <a:custGeom>
            <a:avLst/>
            <a:gdLst/>
            <a:ahLst/>
            <a:cxnLst/>
            <a:rect r="r" b="b" t="t" l="l"/>
            <a:pathLst>
              <a:path h="1589999" w="1992026">
                <a:moveTo>
                  <a:pt x="0" y="1589999"/>
                </a:moveTo>
                <a:lnTo>
                  <a:pt x="1992026" y="1589999"/>
                </a:lnTo>
                <a:lnTo>
                  <a:pt x="1992026" y="0"/>
                </a:lnTo>
                <a:lnTo>
                  <a:pt x="0" y="0"/>
                </a:lnTo>
                <a:lnTo>
                  <a:pt x="0" y="158999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955572">
            <a:off x="14639231" y="6348477"/>
            <a:ext cx="3673394" cy="4114800"/>
          </a:xfrm>
          <a:custGeom>
            <a:avLst/>
            <a:gdLst/>
            <a:ahLst/>
            <a:cxnLst/>
            <a:rect r="r" b="b" t="t" l="l"/>
            <a:pathLst>
              <a:path h="4114800" w="3673394">
                <a:moveTo>
                  <a:pt x="0" y="0"/>
                </a:moveTo>
                <a:lnTo>
                  <a:pt x="3673394" y="0"/>
                </a:lnTo>
                <a:lnTo>
                  <a:pt x="36733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334418" y="7676637"/>
            <a:ext cx="5789561" cy="2736883"/>
          </a:xfrm>
          <a:custGeom>
            <a:avLst/>
            <a:gdLst/>
            <a:ahLst/>
            <a:cxnLst/>
            <a:rect r="r" b="b" t="t" l="l"/>
            <a:pathLst>
              <a:path h="2736883" w="5789561">
                <a:moveTo>
                  <a:pt x="0" y="0"/>
                </a:moveTo>
                <a:lnTo>
                  <a:pt x="5789561" y="0"/>
                </a:lnTo>
                <a:lnTo>
                  <a:pt x="5789561" y="2736884"/>
                </a:lnTo>
                <a:lnTo>
                  <a:pt x="0" y="273688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40082" y="2686863"/>
            <a:ext cx="5311867" cy="4279294"/>
            <a:chOff x="0" y="0"/>
            <a:chExt cx="1399010" cy="112705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99010" cy="1127057"/>
            </a:xfrm>
            <a:custGeom>
              <a:avLst/>
              <a:gdLst/>
              <a:ahLst/>
              <a:cxnLst/>
              <a:rect r="r" b="b" t="t" l="l"/>
              <a:pathLst>
                <a:path h="1127057" w="1399010">
                  <a:moveTo>
                    <a:pt x="74331" y="0"/>
                  </a:moveTo>
                  <a:lnTo>
                    <a:pt x="1324679" y="0"/>
                  </a:lnTo>
                  <a:cubicBezTo>
                    <a:pt x="1365731" y="0"/>
                    <a:pt x="1399010" y="33279"/>
                    <a:pt x="1399010" y="74331"/>
                  </a:cubicBezTo>
                  <a:lnTo>
                    <a:pt x="1399010" y="1052726"/>
                  </a:lnTo>
                  <a:cubicBezTo>
                    <a:pt x="1399010" y="1072440"/>
                    <a:pt x="1391179" y="1091346"/>
                    <a:pt x="1377239" y="1105286"/>
                  </a:cubicBezTo>
                  <a:cubicBezTo>
                    <a:pt x="1363299" y="1119226"/>
                    <a:pt x="1344393" y="1127057"/>
                    <a:pt x="1324679" y="1127057"/>
                  </a:cubicBezTo>
                  <a:lnTo>
                    <a:pt x="74331" y="1127057"/>
                  </a:lnTo>
                  <a:cubicBezTo>
                    <a:pt x="33279" y="1127057"/>
                    <a:pt x="0" y="1093778"/>
                    <a:pt x="0" y="1052726"/>
                  </a:cubicBezTo>
                  <a:lnTo>
                    <a:pt x="0" y="74331"/>
                  </a:lnTo>
                  <a:cubicBezTo>
                    <a:pt x="0" y="33279"/>
                    <a:pt x="33279" y="0"/>
                    <a:pt x="74331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99010" cy="11651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080030" y="383522"/>
            <a:ext cx="17123178" cy="1321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31062" indent="-415531" lvl="1">
              <a:lnSpc>
                <a:spcPts val="5389"/>
              </a:lnSpc>
              <a:buAutoNum type="arabicPeriod" startAt="1"/>
            </a:pPr>
            <a:r>
              <a:rPr lang="en-US" sz="3849" spc="-115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Isu Pemanasan Global &amp; Perubahan Iklim</a:t>
            </a:r>
          </a:p>
          <a:p>
            <a:pPr algn="l">
              <a:lnSpc>
                <a:spcPts val="5389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074660" y="2704692"/>
            <a:ext cx="4977288" cy="331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Dampak: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·Cuaca ekstrem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·Kenaikan permukaan laut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·Kerusakan lingkungan </a:t>
            </a:r>
          </a:p>
          <a:p>
            <a:pPr algn="ctr">
              <a:lnSpc>
                <a:spcPts val="4333"/>
              </a:lnSpc>
            </a:pPr>
          </a:p>
          <a:p>
            <a:pPr algn="ctr">
              <a:lnSpc>
                <a:spcPts val="4333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3861205" y="990600"/>
            <a:ext cx="9900777" cy="10172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29"/>
              </a:lnSpc>
            </a:pPr>
            <a:r>
              <a:rPr lang="en-US" sz="1949" spc="-58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Global Warming</a:t>
            </a:r>
          </a:p>
          <a:p>
            <a:pPr algn="l">
              <a:lnSpc>
                <a:spcPts val="2729"/>
              </a:lnSpc>
            </a:pPr>
            <a:r>
              <a:rPr lang="en-US" sz="1949" spc="-58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Peningkatan suhu bumi akibat gas rumah kaca.</a:t>
            </a:r>
          </a:p>
          <a:p>
            <a:pPr algn="l">
              <a:lnSpc>
                <a:spcPts val="2729"/>
              </a:lnSpc>
            </a:pPr>
          </a:p>
        </p:txBody>
      </p:sp>
      <p:grpSp>
        <p:nvGrpSpPr>
          <p:cNvPr name="Group 13" id="13"/>
          <p:cNvGrpSpPr/>
          <p:nvPr/>
        </p:nvGrpSpPr>
        <p:grpSpPr>
          <a:xfrm rot="0">
            <a:off x="7615674" y="2814094"/>
            <a:ext cx="7262281" cy="4279294"/>
            <a:chOff x="0" y="0"/>
            <a:chExt cx="1912699" cy="1127057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912700" cy="1127057"/>
            </a:xfrm>
            <a:custGeom>
              <a:avLst/>
              <a:gdLst/>
              <a:ahLst/>
              <a:cxnLst/>
              <a:rect r="r" b="b" t="t" l="l"/>
              <a:pathLst>
                <a:path h="1127057" w="1912700">
                  <a:moveTo>
                    <a:pt x="54368" y="0"/>
                  </a:moveTo>
                  <a:lnTo>
                    <a:pt x="1858331" y="0"/>
                  </a:lnTo>
                  <a:cubicBezTo>
                    <a:pt x="1872751" y="0"/>
                    <a:pt x="1886579" y="5728"/>
                    <a:pt x="1896776" y="15924"/>
                  </a:cubicBezTo>
                  <a:cubicBezTo>
                    <a:pt x="1906971" y="26120"/>
                    <a:pt x="1912700" y="39949"/>
                    <a:pt x="1912700" y="54368"/>
                  </a:cubicBezTo>
                  <a:lnTo>
                    <a:pt x="1912700" y="1072689"/>
                  </a:lnTo>
                  <a:cubicBezTo>
                    <a:pt x="1912700" y="1087108"/>
                    <a:pt x="1906971" y="1100937"/>
                    <a:pt x="1896776" y="1111133"/>
                  </a:cubicBezTo>
                  <a:cubicBezTo>
                    <a:pt x="1886579" y="1121329"/>
                    <a:pt x="1872751" y="1127057"/>
                    <a:pt x="1858331" y="1127057"/>
                  </a:cubicBezTo>
                  <a:lnTo>
                    <a:pt x="54368" y="1127057"/>
                  </a:lnTo>
                  <a:cubicBezTo>
                    <a:pt x="39949" y="1127057"/>
                    <a:pt x="26120" y="1121329"/>
                    <a:pt x="15924" y="1111133"/>
                  </a:cubicBezTo>
                  <a:cubicBezTo>
                    <a:pt x="5728" y="1100937"/>
                    <a:pt x="0" y="1087108"/>
                    <a:pt x="0" y="1072689"/>
                  </a:cubicBezTo>
                  <a:lnTo>
                    <a:pt x="0" y="54368"/>
                  </a:lnTo>
                  <a:cubicBezTo>
                    <a:pt x="0" y="39949"/>
                    <a:pt x="5728" y="26120"/>
                    <a:pt x="15924" y="15924"/>
                  </a:cubicBezTo>
                  <a:cubicBezTo>
                    <a:pt x="26120" y="5728"/>
                    <a:pt x="39949" y="0"/>
                    <a:pt x="54368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1912699" cy="11651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8654438" y="2976154"/>
            <a:ext cx="4540370" cy="2769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Peran Industri Media: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·Edukasi publik melalui film &amp; dokumenter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·Kampanye lingkungan </a:t>
            </a:r>
          </a:p>
          <a:p>
            <a:pPr algn="ctr">
              <a:lnSpc>
                <a:spcPts val="4333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614521">
            <a:off x="428396" y="438386"/>
            <a:ext cx="2370358" cy="1810091"/>
          </a:xfrm>
          <a:custGeom>
            <a:avLst/>
            <a:gdLst/>
            <a:ahLst/>
            <a:cxnLst/>
            <a:rect r="r" b="b" t="t" l="l"/>
            <a:pathLst>
              <a:path h="1810091" w="2370358">
                <a:moveTo>
                  <a:pt x="0" y="0"/>
                </a:moveTo>
                <a:lnTo>
                  <a:pt x="2370358" y="0"/>
                </a:lnTo>
                <a:lnTo>
                  <a:pt x="2370358" y="1810091"/>
                </a:lnTo>
                <a:lnTo>
                  <a:pt x="0" y="18100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-7073110">
            <a:off x="15998332" y="766910"/>
            <a:ext cx="1992026" cy="1589999"/>
          </a:xfrm>
          <a:custGeom>
            <a:avLst/>
            <a:gdLst/>
            <a:ahLst/>
            <a:cxnLst/>
            <a:rect r="r" b="b" t="t" l="l"/>
            <a:pathLst>
              <a:path h="1589999" w="1992026">
                <a:moveTo>
                  <a:pt x="0" y="1589999"/>
                </a:moveTo>
                <a:lnTo>
                  <a:pt x="1992026" y="1589999"/>
                </a:lnTo>
                <a:lnTo>
                  <a:pt x="1992026" y="0"/>
                </a:lnTo>
                <a:lnTo>
                  <a:pt x="0" y="0"/>
                </a:lnTo>
                <a:lnTo>
                  <a:pt x="0" y="158999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955572">
            <a:off x="14639231" y="6348477"/>
            <a:ext cx="3673394" cy="4114800"/>
          </a:xfrm>
          <a:custGeom>
            <a:avLst/>
            <a:gdLst/>
            <a:ahLst/>
            <a:cxnLst/>
            <a:rect r="r" b="b" t="t" l="l"/>
            <a:pathLst>
              <a:path h="4114800" w="3673394">
                <a:moveTo>
                  <a:pt x="0" y="0"/>
                </a:moveTo>
                <a:lnTo>
                  <a:pt x="3673394" y="0"/>
                </a:lnTo>
                <a:lnTo>
                  <a:pt x="36733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334418" y="7676637"/>
            <a:ext cx="5789561" cy="2736883"/>
          </a:xfrm>
          <a:custGeom>
            <a:avLst/>
            <a:gdLst/>
            <a:ahLst/>
            <a:cxnLst/>
            <a:rect r="r" b="b" t="t" l="l"/>
            <a:pathLst>
              <a:path h="2736883" w="5789561">
                <a:moveTo>
                  <a:pt x="0" y="0"/>
                </a:moveTo>
                <a:lnTo>
                  <a:pt x="5789561" y="0"/>
                </a:lnTo>
                <a:lnTo>
                  <a:pt x="5789561" y="2736884"/>
                </a:lnTo>
                <a:lnTo>
                  <a:pt x="0" y="273688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40082" y="2686863"/>
            <a:ext cx="5311867" cy="4279294"/>
            <a:chOff x="0" y="0"/>
            <a:chExt cx="1399010" cy="112705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99010" cy="1127057"/>
            </a:xfrm>
            <a:custGeom>
              <a:avLst/>
              <a:gdLst/>
              <a:ahLst/>
              <a:cxnLst/>
              <a:rect r="r" b="b" t="t" l="l"/>
              <a:pathLst>
                <a:path h="1127057" w="1399010">
                  <a:moveTo>
                    <a:pt x="74331" y="0"/>
                  </a:moveTo>
                  <a:lnTo>
                    <a:pt x="1324679" y="0"/>
                  </a:lnTo>
                  <a:cubicBezTo>
                    <a:pt x="1365731" y="0"/>
                    <a:pt x="1399010" y="33279"/>
                    <a:pt x="1399010" y="74331"/>
                  </a:cubicBezTo>
                  <a:lnTo>
                    <a:pt x="1399010" y="1052726"/>
                  </a:lnTo>
                  <a:cubicBezTo>
                    <a:pt x="1399010" y="1072440"/>
                    <a:pt x="1391179" y="1091346"/>
                    <a:pt x="1377239" y="1105286"/>
                  </a:cubicBezTo>
                  <a:cubicBezTo>
                    <a:pt x="1363299" y="1119226"/>
                    <a:pt x="1344393" y="1127057"/>
                    <a:pt x="1324679" y="1127057"/>
                  </a:cubicBezTo>
                  <a:lnTo>
                    <a:pt x="74331" y="1127057"/>
                  </a:lnTo>
                  <a:cubicBezTo>
                    <a:pt x="33279" y="1127057"/>
                    <a:pt x="0" y="1093778"/>
                    <a:pt x="0" y="1052726"/>
                  </a:cubicBezTo>
                  <a:lnTo>
                    <a:pt x="0" y="74331"/>
                  </a:lnTo>
                  <a:cubicBezTo>
                    <a:pt x="0" y="33279"/>
                    <a:pt x="33279" y="0"/>
                    <a:pt x="74331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99010" cy="11651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2896461" y="1644130"/>
            <a:ext cx="17123178" cy="1321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31062" indent="-415531" lvl="1">
              <a:lnSpc>
                <a:spcPts val="5389"/>
              </a:lnSpc>
              <a:buAutoNum type="arabicPeriod" startAt="1"/>
            </a:pPr>
            <a:r>
              <a:rPr lang="en-US" sz="3849" spc="-115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Aspek Ketenagakerjaan</a:t>
            </a:r>
          </a:p>
          <a:p>
            <a:pPr algn="l">
              <a:lnSpc>
                <a:spcPts val="5389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907371" y="2832233"/>
            <a:ext cx="4977288" cy="3855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Dalam Industri Broadcasting: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Profesi: Produser, Sutradara, Kameramen, Editor 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Sistem kerja: proyek (freelance) &amp; kontrak </a:t>
            </a:r>
          </a:p>
          <a:p>
            <a:pPr algn="ctr">
              <a:lnSpc>
                <a:spcPts val="4333"/>
              </a:lnSpc>
            </a:pPr>
          </a:p>
        </p:txBody>
      </p:sp>
      <p:grpSp>
        <p:nvGrpSpPr>
          <p:cNvPr name="Group 12" id="12"/>
          <p:cNvGrpSpPr/>
          <p:nvPr/>
        </p:nvGrpSpPr>
        <p:grpSpPr>
          <a:xfrm rot="0">
            <a:off x="7615674" y="2814094"/>
            <a:ext cx="6023194" cy="4279294"/>
            <a:chOff x="0" y="0"/>
            <a:chExt cx="1586356" cy="112705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586356" cy="1127057"/>
            </a:xfrm>
            <a:custGeom>
              <a:avLst/>
              <a:gdLst/>
              <a:ahLst/>
              <a:cxnLst/>
              <a:rect r="r" b="b" t="t" l="l"/>
              <a:pathLst>
                <a:path h="1127057" w="1586356">
                  <a:moveTo>
                    <a:pt x="65553" y="0"/>
                  </a:moveTo>
                  <a:lnTo>
                    <a:pt x="1520803" y="0"/>
                  </a:lnTo>
                  <a:cubicBezTo>
                    <a:pt x="1557007" y="0"/>
                    <a:pt x="1586356" y="29349"/>
                    <a:pt x="1586356" y="65553"/>
                  </a:cubicBezTo>
                  <a:lnTo>
                    <a:pt x="1586356" y="1061504"/>
                  </a:lnTo>
                  <a:cubicBezTo>
                    <a:pt x="1586356" y="1078890"/>
                    <a:pt x="1579449" y="1095563"/>
                    <a:pt x="1567156" y="1107857"/>
                  </a:cubicBezTo>
                  <a:cubicBezTo>
                    <a:pt x="1554862" y="1120151"/>
                    <a:pt x="1538188" y="1127057"/>
                    <a:pt x="1520803" y="1127057"/>
                  </a:cubicBezTo>
                  <a:lnTo>
                    <a:pt x="65553" y="1127057"/>
                  </a:lnTo>
                  <a:cubicBezTo>
                    <a:pt x="29349" y="1127057"/>
                    <a:pt x="0" y="1097708"/>
                    <a:pt x="0" y="1061504"/>
                  </a:cubicBezTo>
                  <a:lnTo>
                    <a:pt x="0" y="65553"/>
                  </a:lnTo>
                  <a:cubicBezTo>
                    <a:pt x="0" y="29349"/>
                    <a:pt x="29349" y="0"/>
                    <a:pt x="65553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586356" cy="11651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7966056" y="3103696"/>
            <a:ext cx="5490744" cy="331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Kompetensi yang Dibutuhkan: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Hard skill (kamera, editing) 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Soft skill (komunikasi, teamwork) 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Literasi digital </a:t>
            </a:r>
          </a:p>
          <a:p>
            <a:pPr algn="ctr">
              <a:lnSpc>
                <a:spcPts val="4333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614521">
            <a:off x="281276" y="89717"/>
            <a:ext cx="2370358" cy="1810091"/>
          </a:xfrm>
          <a:custGeom>
            <a:avLst/>
            <a:gdLst/>
            <a:ahLst/>
            <a:cxnLst/>
            <a:rect r="r" b="b" t="t" l="l"/>
            <a:pathLst>
              <a:path h="1810091" w="2370358">
                <a:moveTo>
                  <a:pt x="0" y="0"/>
                </a:moveTo>
                <a:lnTo>
                  <a:pt x="2370357" y="0"/>
                </a:lnTo>
                <a:lnTo>
                  <a:pt x="2370357" y="1810091"/>
                </a:lnTo>
                <a:lnTo>
                  <a:pt x="0" y="18100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-7073110">
            <a:off x="15998332" y="766910"/>
            <a:ext cx="1992026" cy="1589999"/>
          </a:xfrm>
          <a:custGeom>
            <a:avLst/>
            <a:gdLst/>
            <a:ahLst/>
            <a:cxnLst/>
            <a:rect r="r" b="b" t="t" l="l"/>
            <a:pathLst>
              <a:path h="1589999" w="1992026">
                <a:moveTo>
                  <a:pt x="0" y="1589999"/>
                </a:moveTo>
                <a:lnTo>
                  <a:pt x="1992026" y="1589999"/>
                </a:lnTo>
                <a:lnTo>
                  <a:pt x="1992026" y="0"/>
                </a:lnTo>
                <a:lnTo>
                  <a:pt x="0" y="0"/>
                </a:lnTo>
                <a:lnTo>
                  <a:pt x="0" y="158999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955572">
            <a:off x="14639231" y="6348477"/>
            <a:ext cx="3673394" cy="4114800"/>
          </a:xfrm>
          <a:custGeom>
            <a:avLst/>
            <a:gdLst/>
            <a:ahLst/>
            <a:cxnLst/>
            <a:rect r="r" b="b" t="t" l="l"/>
            <a:pathLst>
              <a:path h="4114800" w="3673394">
                <a:moveTo>
                  <a:pt x="0" y="0"/>
                </a:moveTo>
                <a:lnTo>
                  <a:pt x="3673394" y="0"/>
                </a:lnTo>
                <a:lnTo>
                  <a:pt x="36733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334418" y="7676637"/>
            <a:ext cx="5789561" cy="2736883"/>
          </a:xfrm>
          <a:custGeom>
            <a:avLst/>
            <a:gdLst/>
            <a:ahLst/>
            <a:cxnLst/>
            <a:rect r="r" b="b" t="t" l="l"/>
            <a:pathLst>
              <a:path h="2736883" w="5789561">
                <a:moveTo>
                  <a:pt x="0" y="0"/>
                </a:moveTo>
                <a:lnTo>
                  <a:pt x="5789561" y="0"/>
                </a:lnTo>
                <a:lnTo>
                  <a:pt x="5789561" y="2736884"/>
                </a:lnTo>
                <a:lnTo>
                  <a:pt x="0" y="273688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40082" y="2686863"/>
            <a:ext cx="5311867" cy="4279294"/>
            <a:chOff x="0" y="0"/>
            <a:chExt cx="1399010" cy="112705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399010" cy="1127057"/>
            </a:xfrm>
            <a:custGeom>
              <a:avLst/>
              <a:gdLst/>
              <a:ahLst/>
              <a:cxnLst/>
              <a:rect r="r" b="b" t="t" l="l"/>
              <a:pathLst>
                <a:path h="1127057" w="1399010">
                  <a:moveTo>
                    <a:pt x="74331" y="0"/>
                  </a:moveTo>
                  <a:lnTo>
                    <a:pt x="1324679" y="0"/>
                  </a:lnTo>
                  <a:cubicBezTo>
                    <a:pt x="1365731" y="0"/>
                    <a:pt x="1399010" y="33279"/>
                    <a:pt x="1399010" y="74331"/>
                  </a:cubicBezTo>
                  <a:lnTo>
                    <a:pt x="1399010" y="1052726"/>
                  </a:lnTo>
                  <a:cubicBezTo>
                    <a:pt x="1399010" y="1072440"/>
                    <a:pt x="1391179" y="1091346"/>
                    <a:pt x="1377239" y="1105286"/>
                  </a:cubicBezTo>
                  <a:cubicBezTo>
                    <a:pt x="1363299" y="1119226"/>
                    <a:pt x="1344393" y="1127057"/>
                    <a:pt x="1324679" y="1127057"/>
                  </a:cubicBezTo>
                  <a:lnTo>
                    <a:pt x="74331" y="1127057"/>
                  </a:lnTo>
                  <a:cubicBezTo>
                    <a:pt x="33279" y="1127057"/>
                    <a:pt x="0" y="1093778"/>
                    <a:pt x="0" y="1052726"/>
                  </a:cubicBezTo>
                  <a:lnTo>
                    <a:pt x="0" y="74331"/>
                  </a:lnTo>
                  <a:cubicBezTo>
                    <a:pt x="0" y="33279"/>
                    <a:pt x="33279" y="0"/>
                    <a:pt x="74331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399010" cy="11651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907371" y="1915593"/>
            <a:ext cx="17123178" cy="1321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31062" indent="-415531" lvl="1">
              <a:lnSpc>
                <a:spcPts val="5389"/>
              </a:lnSpc>
              <a:buAutoNum type="arabicPeriod" startAt="1"/>
            </a:pPr>
            <a:r>
              <a:rPr lang="en-US" sz="3849" spc="-115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Life Cycle Produk Industri Media</a:t>
            </a:r>
          </a:p>
          <a:p>
            <a:pPr algn="l">
              <a:lnSpc>
                <a:spcPts val="5389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907371" y="2832233"/>
            <a:ext cx="4977288" cy="3855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Tahapan: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1)Produksi (pembuatan konten)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2)Distribusi (penyebaran)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3)Konsumsi (ditonton audiens) </a:t>
            </a:r>
          </a:p>
          <a:p>
            <a:pPr algn="l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Evaluasi 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7615674" y="2814094"/>
            <a:ext cx="7009874" cy="4485809"/>
            <a:chOff x="0" y="0"/>
            <a:chExt cx="1846222" cy="118144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846222" cy="1181448"/>
            </a:xfrm>
            <a:custGeom>
              <a:avLst/>
              <a:gdLst/>
              <a:ahLst/>
              <a:cxnLst/>
              <a:rect r="r" b="b" t="t" l="l"/>
              <a:pathLst>
                <a:path h="1181448" w="1846222">
                  <a:moveTo>
                    <a:pt x="56326" y="0"/>
                  </a:moveTo>
                  <a:lnTo>
                    <a:pt x="1789896" y="0"/>
                  </a:lnTo>
                  <a:cubicBezTo>
                    <a:pt x="1804835" y="0"/>
                    <a:pt x="1819161" y="5934"/>
                    <a:pt x="1829725" y="16497"/>
                  </a:cubicBezTo>
                  <a:cubicBezTo>
                    <a:pt x="1840288" y="27061"/>
                    <a:pt x="1846222" y="41387"/>
                    <a:pt x="1846222" y="56326"/>
                  </a:cubicBezTo>
                  <a:lnTo>
                    <a:pt x="1846222" y="1125122"/>
                  </a:lnTo>
                  <a:cubicBezTo>
                    <a:pt x="1846222" y="1140060"/>
                    <a:pt x="1840288" y="1154387"/>
                    <a:pt x="1829725" y="1164950"/>
                  </a:cubicBezTo>
                  <a:cubicBezTo>
                    <a:pt x="1819161" y="1175513"/>
                    <a:pt x="1804835" y="1181448"/>
                    <a:pt x="1789896" y="1181448"/>
                  </a:cubicBezTo>
                  <a:lnTo>
                    <a:pt x="56326" y="1181448"/>
                  </a:lnTo>
                  <a:cubicBezTo>
                    <a:pt x="41387" y="1181448"/>
                    <a:pt x="27061" y="1175513"/>
                    <a:pt x="16497" y="1164950"/>
                  </a:cubicBezTo>
                  <a:cubicBezTo>
                    <a:pt x="5934" y="1154387"/>
                    <a:pt x="0" y="1140060"/>
                    <a:pt x="0" y="1125122"/>
                  </a:cubicBezTo>
                  <a:lnTo>
                    <a:pt x="0" y="56326"/>
                  </a:lnTo>
                  <a:cubicBezTo>
                    <a:pt x="0" y="41387"/>
                    <a:pt x="5934" y="27061"/>
                    <a:pt x="16497" y="16497"/>
                  </a:cubicBezTo>
                  <a:cubicBezTo>
                    <a:pt x="27061" y="5934"/>
                    <a:pt x="41387" y="0"/>
                    <a:pt x="56326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846222" cy="121954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7615674" y="2680744"/>
            <a:ext cx="7009874" cy="4941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33"/>
              </a:lnSpc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Reuse dan Recycling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Reuse → penggunaan ulang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 Contoh: footage lama digunakan kembali 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Recycling → pengolahan ulang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 Contoh: mengedit ulang konten menjadi format baru (short video, trailer) </a:t>
            </a:r>
          </a:p>
          <a:p>
            <a:pPr algn="l">
              <a:lnSpc>
                <a:spcPts val="4333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614521">
            <a:off x="281276" y="89717"/>
            <a:ext cx="2370358" cy="1810091"/>
          </a:xfrm>
          <a:custGeom>
            <a:avLst/>
            <a:gdLst/>
            <a:ahLst/>
            <a:cxnLst/>
            <a:rect r="r" b="b" t="t" l="l"/>
            <a:pathLst>
              <a:path h="1810091" w="2370358">
                <a:moveTo>
                  <a:pt x="0" y="0"/>
                </a:moveTo>
                <a:lnTo>
                  <a:pt x="2370357" y="0"/>
                </a:lnTo>
                <a:lnTo>
                  <a:pt x="2370357" y="1810091"/>
                </a:lnTo>
                <a:lnTo>
                  <a:pt x="0" y="18100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-7073110">
            <a:off x="15998332" y="766910"/>
            <a:ext cx="1992026" cy="1589999"/>
          </a:xfrm>
          <a:custGeom>
            <a:avLst/>
            <a:gdLst/>
            <a:ahLst/>
            <a:cxnLst/>
            <a:rect r="r" b="b" t="t" l="l"/>
            <a:pathLst>
              <a:path h="1589999" w="1992026">
                <a:moveTo>
                  <a:pt x="0" y="1589999"/>
                </a:moveTo>
                <a:lnTo>
                  <a:pt x="1992026" y="1589999"/>
                </a:lnTo>
                <a:lnTo>
                  <a:pt x="1992026" y="0"/>
                </a:lnTo>
                <a:lnTo>
                  <a:pt x="0" y="0"/>
                </a:lnTo>
                <a:lnTo>
                  <a:pt x="0" y="158999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955572">
            <a:off x="14639231" y="6348477"/>
            <a:ext cx="3673394" cy="4114800"/>
          </a:xfrm>
          <a:custGeom>
            <a:avLst/>
            <a:gdLst/>
            <a:ahLst/>
            <a:cxnLst/>
            <a:rect r="r" b="b" t="t" l="l"/>
            <a:pathLst>
              <a:path h="4114800" w="3673394">
                <a:moveTo>
                  <a:pt x="0" y="0"/>
                </a:moveTo>
                <a:lnTo>
                  <a:pt x="3673394" y="0"/>
                </a:lnTo>
                <a:lnTo>
                  <a:pt x="36733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334418" y="7676637"/>
            <a:ext cx="5789561" cy="2736883"/>
          </a:xfrm>
          <a:custGeom>
            <a:avLst/>
            <a:gdLst/>
            <a:ahLst/>
            <a:cxnLst/>
            <a:rect r="r" b="b" t="t" l="l"/>
            <a:pathLst>
              <a:path h="2736883" w="5789561">
                <a:moveTo>
                  <a:pt x="0" y="0"/>
                </a:moveTo>
                <a:lnTo>
                  <a:pt x="5789561" y="0"/>
                </a:lnTo>
                <a:lnTo>
                  <a:pt x="5789561" y="2736884"/>
                </a:lnTo>
                <a:lnTo>
                  <a:pt x="0" y="273688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07371" y="1915593"/>
            <a:ext cx="17123178" cy="6451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31062" indent="-415531" lvl="1">
              <a:lnSpc>
                <a:spcPts val="5389"/>
              </a:lnSpc>
              <a:buAutoNum type="arabicPeriod" startAt="1"/>
            </a:pPr>
            <a:r>
              <a:rPr lang="en-US" sz="3849" spc="-115">
                <a:solidFill>
                  <a:srgbClr val="203889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Kesimpulan 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560362" y="2814094"/>
            <a:ext cx="11622030" cy="4862543"/>
            <a:chOff x="0" y="0"/>
            <a:chExt cx="3060946" cy="128067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060946" cy="1280670"/>
            </a:xfrm>
            <a:custGeom>
              <a:avLst/>
              <a:gdLst/>
              <a:ahLst/>
              <a:cxnLst/>
              <a:rect r="r" b="b" t="t" l="l"/>
              <a:pathLst>
                <a:path h="1280670" w="3060946">
                  <a:moveTo>
                    <a:pt x="33973" y="0"/>
                  </a:moveTo>
                  <a:lnTo>
                    <a:pt x="3026973" y="0"/>
                  </a:lnTo>
                  <a:cubicBezTo>
                    <a:pt x="3045736" y="0"/>
                    <a:pt x="3060946" y="15210"/>
                    <a:pt x="3060946" y="33973"/>
                  </a:cubicBezTo>
                  <a:lnTo>
                    <a:pt x="3060946" y="1246697"/>
                  </a:lnTo>
                  <a:cubicBezTo>
                    <a:pt x="3060946" y="1255707"/>
                    <a:pt x="3057367" y="1264348"/>
                    <a:pt x="3050996" y="1270719"/>
                  </a:cubicBezTo>
                  <a:cubicBezTo>
                    <a:pt x="3044624" y="1277090"/>
                    <a:pt x="3035983" y="1280670"/>
                    <a:pt x="3026973" y="1280670"/>
                  </a:cubicBezTo>
                  <a:lnTo>
                    <a:pt x="33973" y="1280670"/>
                  </a:lnTo>
                  <a:cubicBezTo>
                    <a:pt x="15210" y="1280670"/>
                    <a:pt x="0" y="1265459"/>
                    <a:pt x="0" y="1246697"/>
                  </a:cubicBezTo>
                  <a:lnTo>
                    <a:pt x="0" y="33973"/>
                  </a:lnTo>
                  <a:cubicBezTo>
                    <a:pt x="0" y="15210"/>
                    <a:pt x="15210" y="0"/>
                    <a:pt x="33973" y="0"/>
                  </a:cubicBezTo>
                  <a:close/>
                </a:path>
              </a:pathLst>
            </a:custGeom>
            <a:solidFill>
              <a:srgbClr val="203889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060946" cy="13187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560362" y="2979626"/>
            <a:ext cx="10176429" cy="4398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Media berkembang dari analog ke digital dan new media 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Teknologi digital mempercepat produksi dan distribusi 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Platform OTT menjadi tren utama 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AI mulai berperan besar dalam industri media 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Industri media juga harus peduli lingkungan dan etika digital </a:t>
            </a:r>
          </a:p>
          <a:p>
            <a:pPr algn="l" marL="668274" indent="-334137" lvl="1">
              <a:lnSpc>
                <a:spcPts val="4333"/>
              </a:lnSpc>
              <a:buFont typeface="Arial"/>
              <a:buChar char="•"/>
            </a:pPr>
            <a:r>
              <a:rPr lang="en-US" sz="3095">
                <a:solidFill>
                  <a:srgbClr val="FFFBF0"/>
                </a:solidFill>
                <a:latin typeface="Jua"/>
                <a:ea typeface="Jua"/>
                <a:cs typeface="Jua"/>
                <a:sym typeface="Jua"/>
              </a:rPr>
              <a:t>Pemahaman hukum dan ketenagakerjaan sangat penting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1284" r="0" b="-612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73654" y="3627413"/>
            <a:ext cx="7670851" cy="6931660"/>
          </a:xfrm>
          <a:custGeom>
            <a:avLst/>
            <a:gdLst/>
            <a:ahLst/>
            <a:cxnLst/>
            <a:rect r="r" b="b" t="t" l="l"/>
            <a:pathLst>
              <a:path h="6931660" w="7670851">
                <a:moveTo>
                  <a:pt x="0" y="0"/>
                </a:moveTo>
                <a:lnTo>
                  <a:pt x="7670850" y="0"/>
                </a:lnTo>
                <a:lnTo>
                  <a:pt x="7670850" y="6931660"/>
                </a:lnTo>
                <a:lnTo>
                  <a:pt x="0" y="69316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3412076">
            <a:off x="3663081" y="605012"/>
            <a:ext cx="3416314" cy="2608821"/>
          </a:xfrm>
          <a:custGeom>
            <a:avLst/>
            <a:gdLst/>
            <a:ahLst/>
            <a:cxnLst/>
            <a:rect r="r" b="b" t="t" l="l"/>
            <a:pathLst>
              <a:path h="2608821" w="3416314">
                <a:moveTo>
                  <a:pt x="0" y="0"/>
                </a:moveTo>
                <a:lnTo>
                  <a:pt x="3416313" y="0"/>
                </a:lnTo>
                <a:lnTo>
                  <a:pt x="3416313" y="2608821"/>
                </a:lnTo>
                <a:lnTo>
                  <a:pt x="0" y="260882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-3000892">
            <a:off x="15111644" y="7907280"/>
            <a:ext cx="3385245" cy="2702041"/>
          </a:xfrm>
          <a:custGeom>
            <a:avLst/>
            <a:gdLst/>
            <a:ahLst/>
            <a:cxnLst/>
            <a:rect r="r" b="b" t="t" l="l"/>
            <a:pathLst>
              <a:path h="2702041" w="3385245">
                <a:moveTo>
                  <a:pt x="0" y="2702040"/>
                </a:moveTo>
                <a:lnTo>
                  <a:pt x="3385245" y="2702040"/>
                </a:lnTo>
                <a:lnTo>
                  <a:pt x="3385245" y="0"/>
                </a:lnTo>
                <a:lnTo>
                  <a:pt x="0" y="0"/>
                </a:lnTo>
                <a:lnTo>
                  <a:pt x="0" y="270204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-474331">
            <a:off x="6384273" y="1154108"/>
            <a:ext cx="11644836" cy="4569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474"/>
              </a:lnSpc>
            </a:pPr>
            <a:r>
              <a:rPr lang="en-US" sz="18910" spc="-567">
                <a:solidFill>
                  <a:srgbClr val="4A71F6"/>
                </a:solidFill>
                <a:latin typeface="Nautilius Pompilius"/>
                <a:ea typeface="Nautilius Pompilius"/>
                <a:cs typeface="Nautilius Pompilius"/>
                <a:sym typeface="Nautilius Pompilius"/>
              </a:rPr>
              <a:t>Terimakasih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DAHGT7Q_lDs</dc:identifier>
  <dcterms:modified xsi:type="dcterms:W3CDTF">2011-08-01T06:04:30Z</dcterms:modified>
  <cp:revision>1</cp:revision>
  <dc:title>Perkembangan Media, Teknologi Digital, dan isu GlobL</dc:title>
</cp:coreProperties>
</file>